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845" r:id="rId2"/>
    <p:sldMasterId id="2147483849" r:id="rId3"/>
    <p:sldMasterId id="2147483850" r:id="rId4"/>
    <p:sldMasterId id="2147483851" r:id="rId5"/>
    <p:sldMasterId id="2147483852" r:id="rId6"/>
  </p:sldMasterIdLst>
  <p:notesMasterIdLst>
    <p:notesMasterId r:id="rId108"/>
  </p:notesMasterIdLst>
  <p:sldIdLst>
    <p:sldId id="349" r:id="rId7"/>
    <p:sldId id="271" r:id="rId8"/>
    <p:sldId id="260" r:id="rId9"/>
    <p:sldId id="291" r:id="rId10"/>
    <p:sldId id="292" r:id="rId11"/>
    <p:sldId id="476" r:id="rId12"/>
    <p:sldId id="293" r:id="rId13"/>
    <p:sldId id="477" r:id="rId14"/>
    <p:sldId id="455" r:id="rId15"/>
    <p:sldId id="479" r:id="rId16"/>
    <p:sldId id="480" r:id="rId17"/>
    <p:sldId id="492" r:id="rId18"/>
    <p:sldId id="415" r:id="rId19"/>
    <p:sldId id="427" r:id="rId20"/>
    <p:sldId id="491" r:id="rId21"/>
    <p:sldId id="428" r:id="rId22"/>
    <p:sldId id="456" r:id="rId23"/>
    <p:sldId id="481" r:id="rId24"/>
    <p:sldId id="388" r:id="rId25"/>
    <p:sldId id="501" r:id="rId26"/>
    <p:sldId id="444" r:id="rId27"/>
    <p:sldId id="418" r:id="rId28"/>
    <p:sldId id="368" r:id="rId29"/>
    <p:sldId id="419" r:id="rId30"/>
    <p:sldId id="483" r:id="rId31"/>
    <p:sldId id="484" r:id="rId32"/>
    <p:sldId id="420" r:id="rId33"/>
    <p:sldId id="485" r:id="rId34"/>
    <p:sldId id="486" r:id="rId35"/>
    <p:sldId id="493" r:id="rId36"/>
    <p:sldId id="370" r:id="rId37"/>
    <p:sldId id="371" r:id="rId38"/>
    <p:sldId id="341" r:id="rId39"/>
    <p:sldId id="343" r:id="rId40"/>
    <p:sldId id="443" r:id="rId41"/>
    <p:sldId id="459" r:id="rId42"/>
    <p:sldId id="489" r:id="rId43"/>
    <p:sldId id="487" r:id="rId44"/>
    <p:sldId id="458" r:id="rId45"/>
    <p:sldId id="445" r:id="rId46"/>
    <p:sldId id="446" r:id="rId47"/>
    <p:sldId id="460" r:id="rId48"/>
    <p:sldId id="488" r:id="rId49"/>
    <p:sldId id="462" r:id="rId50"/>
    <p:sldId id="461" r:id="rId51"/>
    <p:sldId id="447" r:id="rId52"/>
    <p:sldId id="463" r:id="rId53"/>
    <p:sldId id="464" r:id="rId54"/>
    <p:sldId id="466" r:id="rId55"/>
    <p:sldId id="465" r:id="rId56"/>
    <p:sldId id="467" r:id="rId57"/>
    <p:sldId id="448" r:id="rId58"/>
    <p:sldId id="449" r:id="rId59"/>
    <p:sldId id="450" r:id="rId60"/>
    <p:sldId id="468" r:id="rId61"/>
    <p:sldId id="471" r:id="rId62"/>
    <p:sldId id="470" r:id="rId63"/>
    <p:sldId id="490" r:id="rId64"/>
    <p:sldId id="472" r:id="rId65"/>
    <p:sldId id="473" r:id="rId66"/>
    <p:sldId id="474" r:id="rId67"/>
    <p:sldId id="475" r:id="rId68"/>
    <p:sldId id="412" r:id="rId69"/>
    <p:sldId id="429" r:id="rId70"/>
    <p:sldId id="430" r:id="rId71"/>
    <p:sldId id="494" r:id="rId72"/>
    <p:sldId id="269" r:id="rId73"/>
    <p:sldId id="266" r:id="rId74"/>
    <p:sldId id="500" r:id="rId75"/>
    <p:sldId id="432" r:id="rId76"/>
    <p:sldId id="434" r:id="rId77"/>
    <p:sldId id="290" r:id="rId78"/>
    <p:sldId id="435" r:id="rId79"/>
    <p:sldId id="495" r:id="rId80"/>
    <p:sldId id="440" r:id="rId81"/>
    <p:sldId id="438" r:id="rId82"/>
    <p:sldId id="439" r:id="rId83"/>
    <p:sldId id="496" r:id="rId84"/>
    <p:sldId id="441" r:id="rId85"/>
    <p:sldId id="289" r:id="rId86"/>
    <p:sldId id="273" r:id="rId87"/>
    <p:sldId id="442" r:id="rId88"/>
    <p:sldId id="274" r:id="rId89"/>
    <p:sldId id="275" r:id="rId90"/>
    <p:sldId id="276" r:id="rId91"/>
    <p:sldId id="277" r:id="rId92"/>
    <p:sldId id="498" r:id="rId93"/>
    <p:sldId id="278" r:id="rId94"/>
    <p:sldId id="279" r:id="rId95"/>
    <p:sldId id="280" r:id="rId96"/>
    <p:sldId id="281" r:id="rId97"/>
    <p:sldId id="282" r:id="rId98"/>
    <p:sldId id="497" r:id="rId99"/>
    <p:sldId id="499" r:id="rId100"/>
    <p:sldId id="283" r:id="rId101"/>
    <p:sldId id="284" r:id="rId102"/>
    <p:sldId id="285" r:id="rId103"/>
    <p:sldId id="286" r:id="rId104"/>
    <p:sldId id="287" r:id="rId105"/>
    <p:sldId id="288" r:id="rId106"/>
    <p:sldId id="268" r:id="rId107"/>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7700"/>
    <a:srgbClr val="BEB612"/>
    <a:srgbClr val="BD1354"/>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95033" autoAdjust="0"/>
  </p:normalViewPr>
  <p:slideViewPr>
    <p:cSldViewPr>
      <p:cViewPr>
        <p:scale>
          <a:sx n="70" d="100"/>
          <a:sy n="70" d="100"/>
        </p:scale>
        <p:origin x="1627" y="1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tableStyles" Target="tableStyle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notesMaster" Target="notesMasters/notesMaster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presProps" Target="presProp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8A029C92-8327-4457-903D-8740EB714139}" type="slidenum">
              <a:rPr lang="en-US" altLang="sr-Latn-RS"/>
              <a:pPr>
                <a:defRPr/>
              </a:pPr>
              <a:t>‹#›</a:t>
            </a:fld>
            <a:endParaRPr lang="en-US" altLang="sr-Latn-RS"/>
          </a:p>
        </p:txBody>
      </p:sp>
    </p:spTree>
    <p:extLst>
      <p:ext uri="{BB962C8B-B14F-4D97-AF65-F5344CB8AC3E}">
        <p14:creationId xmlns:p14="http://schemas.microsoft.com/office/powerpoint/2010/main" val="35161760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55C850-728C-4AA7-95B0-2FB267BCD4C4}" type="slidenum">
              <a:rPr lang="en-US" altLang="sr-Latn-RS" smtClean="0"/>
              <a:pPr/>
              <a:t>3</a:t>
            </a:fld>
            <a:endParaRPr lang="en-US" altLang="sr-Latn-RS"/>
          </a:p>
        </p:txBody>
      </p:sp>
    </p:spTree>
    <p:extLst>
      <p:ext uri="{BB962C8B-B14F-4D97-AF65-F5344CB8AC3E}">
        <p14:creationId xmlns:p14="http://schemas.microsoft.com/office/powerpoint/2010/main" val="3675079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r-Latn-RS"/>
          </a:p>
          <a:p>
            <a:pPr eaLnBrk="1" hangingPunct="1">
              <a:spcBef>
                <a:spcPct val="0"/>
              </a:spcBef>
            </a:pPr>
            <a:endParaRPr lang="en-US" altLang="sr-Latn-RS"/>
          </a:p>
        </p:txBody>
      </p:sp>
      <p:sp>
        <p:nvSpPr>
          <p:cNvPr id="5018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1C66E7E-6C18-4D37-AB6E-D95FE232DF2A}" type="slidenum">
              <a:rPr lang="en-US" altLang="sr-Latn-RS" smtClean="0"/>
              <a:pPr/>
              <a:t>65</a:t>
            </a:fld>
            <a:endParaRPr lang="en-US" altLang="sr-Latn-RS"/>
          </a:p>
        </p:txBody>
      </p:sp>
    </p:spTree>
    <p:extLst>
      <p:ext uri="{BB962C8B-B14F-4D97-AF65-F5344CB8AC3E}">
        <p14:creationId xmlns:p14="http://schemas.microsoft.com/office/powerpoint/2010/main" val="3955927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D0E1ADE-913B-4127-8B90-D319456AEC19}" type="slidenum">
              <a:rPr lang="en-US" altLang="sr-Latn-RS" smtClean="0"/>
              <a:pPr/>
              <a:t>70</a:t>
            </a:fld>
            <a:endParaRPr lang="en-US" altLang="sr-Latn-RS"/>
          </a:p>
        </p:txBody>
      </p:sp>
    </p:spTree>
    <p:extLst>
      <p:ext uri="{BB962C8B-B14F-4D97-AF65-F5344CB8AC3E}">
        <p14:creationId xmlns:p14="http://schemas.microsoft.com/office/powerpoint/2010/main" val="1539532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587B20C-6A95-4378-8C6D-B7EA9B7733AC}" type="slidenum">
              <a:rPr lang="en-US" altLang="sr-Latn-RS" smtClean="0"/>
              <a:pPr/>
              <a:t>71</a:t>
            </a:fld>
            <a:endParaRPr lang="en-US" altLang="sr-Latn-RS"/>
          </a:p>
        </p:txBody>
      </p:sp>
    </p:spTree>
    <p:extLst>
      <p:ext uri="{BB962C8B-B14F-4D97-AF65-F5344CB8AC3E}">
        <p14:creationId xmlns:p14="http://schemas.microsoft.com/office/powerpoint/2010/main" val="1170488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55C850-728C-4AA7-95B0-2FB267BCD4C4}" type="slidenum">
              <a:rPr lang="en-US" altLang="sr-Latn-RS" smtClean="0"/>
              <a:pPr/>
              <a:t>9</a:t>
            </a:fld>
            <a:endParaRPr lang="en-US" altLang="sr-Latn-RS"/>
          </a:p>
        </p:txBody>
      </p:sp>
    </p:spTree>
    <p:extLst>
      <p:ext uri="{BB962C8B-B14F-4D97-AF65-F5344CB8AC3E}">
        <p14:creationId xmlns:p14="http://schemas.microsoft.com/office/powerpoint/2010/main" val="1223797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sr-Latn-RS"/>
          </a:p>
        </p:txBody>
      </p:sp>
    </p:spTree>
    <p:extLst>
      <p:ext uri="{BB962C8B-B14F-4D97-AF65-F5344CB8AC3E}">
        <p14:creationId xmlns:p14="http://schemas.microsoft.com/office/powerpoint/2010/main" val="2587757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A029C92-8327-4457-903D-8740EB714139}" type="slidenum">
              <a:rPr lang="en-US" altLang="sr-Latn-RS" smtClean="0"/>
              <a:pPr>
                <a:defRPr/>
              </a:pPr>
              <a:t>24</a:t>
            </a:fld>
            <a:endParaRPr lang="en-US" altLang="sr-Latn-RS"/>
          </a:p>
        </p:txBody>
      </p:sp>
    </p:spTree>
    <p:extLst>
      <p:ext uri="{BB962C8B-B14F-4D97-AF65-F5344CB8AC3E}">
        <p14:creationId xmlns:p14="http://schemas.microsoft.com/office/powerpoint/2010/main" val="363230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sr-Latn-RS"/>
          </a:p>
        </p:txBody>
      </p:sp>
    </p:spTree>
    <p:extLst>
      <p:ext uri="{BB962C8B-B14F-4D97-AF65-F5344CB8AC3E}">
        <p14:creationId xmlns:p14="http://schemas.microsoft.com/office/powerpoint/2010/main" val="2759194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sr-Latn-RS"/>
          </a:p>
        </p:txBody>
      </p:sp>
    </p:spTree>
    <p:extLst>
      <p:ext uri="{BB962C8B-B14F-4D97-AF65-F5344CB8AC3E}">
        <p14:creationId xmlns:p14="http://schemas.microsoft.com/office/powerpoint/2010/main" val="1380067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10"/>
          </p:nvPr>
        </p:nvSpPr>
        <p:spPr/>
        <p:txBody>
          <a:bodyPr/>
          <a:lstStyle/>
          <a:p>
            <a:pPr>
              <a:defRPr/>
            </a:pPr>
            <a:fld id="{8A029C92-8327-4457-903D-8740EB714139}" type="slidenum">
              <a:rPr lang="en-US" altLang="sr-Latn-RS" smtClean="0"/>
              <a:pPr>
                <a:defRPr/>
              </a:pPr>
              <a:t>61</a:t>
            </a:fld>
            <a:endParaRPr lang="en-US" altLang="sr-Latn-RS"/>
          </a:p>
        </p:txBody>
      </p:sp>
    </p:spTree>
    <p:extLst>
      <p:ext uri="{BB962C8B-B14F-4D97-AF65-F5344CB8AC3E}">
        <p14:creationId xmlns:p14="http://schemas.microsoft.com/office/powerpoint/2010/main" val="674531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r-Latn-RS"/>
          </a:p>
          <a:p>
            <a:pPr eaLnBrk="1" hangingPunct="1">
              <a:spcBef>
                <a:spcPct val="0"/>
              </a:spcBef>
            </a:pPr>
            <a:endParaRPr lang="en-US" altLang="sr-Latn-RS"/>
          </a:p>
        </p:txBody>
      </p:sp>
      <p:sp>
        <p:nvSpPr>
          <p:cNvPr id="4608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91DC18B-287F-463A-BCAC-06301BA0CD0B}" type="slidenum">
              <a:rPr lang="en-US" altLang="sr-Latn-RS" smtClean="0"/>
              <a:pPr/>
              <a:t>63</a:t>
            </a:fld>
            <a:endParaRPr lang="en-US" altLang="sr-Latn-RS"/>
          </a:p>
        </p:txBody>
      </p:sp>
    </p:spTree>
    <p:extLst>
      <p:ext uri="{BB962C8B-B14F-4D97-AF65-F5344CB8AC3E}">
        <p14:creationId xmlns:p14="http://schemas.microsoft.com/office/powerpoint/2010/main" val="1201928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r-Latn-RS"/>
          </a:p>
          <a:p>
            <a:pPr eaLnBrk="1" hangingPunct="1">
              <a:spcBef>
                <a:spcPct val="0"/>
              </a:spcBef>
            </a:pPr>
            <a:endParaRPr lang="en-US" altLang="sr-Latn-RS"/>
          </a:p>
        </p:txBody>
      </p:sp>
      <p:sp>
        <p:nvSpPr>
          <p:cNvPr id="4813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A87B83C-A194-4A6A-9F47-E5A01D336A1C}" type="slidenum">
              <a:rPr lang="en-US" altLang="sr-Latn-RS" smtClean="0"/>
              <a:pPr/>
              <a:t>64</a:t>
            </a:fld>
            <a:endParaRPr lang="en-US" altLang="sr-Latn-RS"/>
          </a:p>
        </p:txBody>
      </p:sp>
    </p:spTree>
    <p:extLst>
      <p:ext uri="{BB962C8B-B14F-4D97-AF65-F5344CB8AC3E}">
        <p14:creationId xmlns:p14="http://schemas.microsoft.com/office/powerpoint/2010/main" val="2875219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D36E2092-DD65-494A-B47D-894F552A7BE3}" type="slidenum">
              <a:rPr lang="sr-Latn-CS" altLang="en-US"/>
              <a:pPr>
                <a:defRPr/>
              </a:pPr>
              <a:t>‹#›</a:t>
            </a:fld>
            <a:endParaRPr lang="sr-Latn-CS" altLang="en-US"/>
          </a:p>
        </p:txBody>
      </p:sp>
    </p:spTree>
    <p:extLst>
      <p:ext uri="{BB962C8B-B14F-4D97-AF65-F5344CB8AC3E}">
        <p14:creationId xmlns:p14="http://schemas.microsoft.com/office/powerpoint/2010/main" val="1429044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4735684B-7C23-4E15-922A-B68AA527A064}" type="slidenum">
              <a:rPr lang="sr-Latn-CS" altLang="en-US"/>
              <a:pPr>
                <a:defRPr/>
              </a:pPr>
              <a:t>‹#›</a:t>
            </a:fld>
            <a:endParaRPr lang="sr-Latn-CS" altLang="en-US"/>
          </a:p>
        </p:txBody>
      </p:sp>
    </p:spTree>
    <p:extLst>
      <p:ext uri="{BB962C8B-B14F-4D97-AF65-F5344CB8AC3E}">
        <p14:creationId xmlns:p14="http://schemas.microsoft.com/office/powerpoint/2010/main" val="387641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9F408E48-4DD6-4CED-940D-28BF8A91FA26}" type="slidenum">
              <a:rPr lang="sr-Latn-CS" altLang="en-US"/>
              <a:pPr>
                <a:defRPr/>
              </a:pPr>
              <a:t>‹#›</a:t>
            </a:fld>
            <a:endParaRPr lang="sr-Latn-CS" altLang="en-US"/>
          </a:p>
        </p:txBody>
      </p:sp>
    </p:spTree>
    <p:extLst>
      <p:ext uri="{BB962C8B-B14F-4D97-AF65-F5344CB8AC3E}">
        <p14:creationId xmlns:p14="http://schemas.microsoft.com/office/powerpoint/2010/main" val="4768211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Date Placeholder 1"/>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noChangeArrowheads="1"/>
          </p:cNvSpPr>
          <p:nvPr>
            <p:ph type="sldNum" sz="quarter" idx="12"/>
          </p:nvPr>
        </p:nvSpPr>
        <p:spPr>
          <a:ln/>
        </p:spPr>
        <p:txBody>
          <a:bodyPr/>
          <a:lstStyle>
            <a:lvl1pPr>
              <a:defRPr/>
            </a:lvl1pPr>
          </a:lstStyle>
          <a:p>
            <a:pPr>
              <a:defRPr/>
            </a:pPr>
            <a:fld id="{32F7CC33-F1FA-4FD5-A09F-952ECC5F040B}" type="slidenum">
              <a:rPr lang="sr-Latn-CS" altLang="en-US"/>
              <a:pPr>
                <a:defRPr/>
              </a:pPr>
              <a:t>‹#›</a:t>
            </a:fld>
            <a:endParaRPr lang="sr-Latn-CS" altLang="en-US"/>
          </a:p>
        </p:txBody>
      </p:sp>
    </p:spTree>
    <p:extLst>
      <p:ext uri="{BB962C8B-B14F-4D97-AF65-F5344CB8AC3E}">
        <p14:creationId xmlns:p14="http://schemas.microsoft.com/office/powerpoint/2010/main" val="1334330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noChangeArrowheads="1"/>
          </p:cNvSpPr>
          <p:nvPr>
            <p:ph type="sldNum" sz="quarter" idx="12"/>
          </p:nvPr>
        </p:nvSpPr>
        <p:spPr>
          <a:ln/>
        </p:spPr>
        <p:txBody>
          <a:bodyPr/>
          <a:lstStyle>
            <a:lvl1pPr>
              <a:defRPr/>
            </a:lvl1pPr>
          </a:lstStyle>
          <a:p>
            <a:pPr>
              <a:defRPr/>
            </a:pPr>
            <a:fld id="{C52086C2-BEAD-4F3D-B4BE-C822FFF090E5}" type="slidenum">
              <a:rPr lang="sr-Latn-CS" altLang="en-US"/>
              <a:pPr>
                <a:defRPr/>
              </a:pPr>
              <a:t>‹#›</a:t>
            </a:fld>
            <a:endParaRPr lang="sr-Latn-CS" altLang="en-US"/>
          </a:p>
        </p:txBody>
      </p:sp>
    </p:spTree>
    <p:extLst>
      <p:ext uri="{BB962C8B-B14F-4D97-AF65-F5344CB8AC3E}">
        <p14:creationId xmlns:p14="http://schemas.microsoft.com/office/powerpoint/2010/main" val="290406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Date Placeholder 1"/>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noChangeArrowheads="1"/>
          </p:cNvSpPr>
          <p:nvPr>
            <p:ph type="sldNum" sz="quarter" idx="12"/>
          </p:nvPr>
        </p:nvSpPr>
        <p:spPr>
          <a:ln/>
        </p:spPr>
        <p:txBody>
          <a:bodyPr/>
          <a:lstStyle>
            <a:lvl1pPr>
              <a:defRPr/>
            </a:lvl1pPr>
          </a:lstStyle>
          <a:p>
            <a:pPr>
              <a:defRPr/>
            </a:pPr>
            <a:fld id="{072779BC-DB39-4269-812F-AC0AE01DCE34}" type="slidenum">
              <a:rPr lang="sr-Latn-CS" altLang="en-US"/>
              <a:pPr>
                <a:defRPr/>
              </a:pPr>
              <a:t>‹#›</a:t>
            </a:fld>
            <a:endParaRPr lang="sr-Latn-CS" altLang="en-US"/>
          </a:p>
        </p:txBody>
      </p:sp>
    </p:spTree>
    <p:extLst>
      <p:ext uri="{BB962C8B-B14F-4D97-AF65-F5344CB8AC3E}">
        <p14:creationId xmlns:p14="http://schemas.microsoft.com/office/powerpoint/2010/main" val="2308506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1"/>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noChangeArrowheads="1"/>
          </p:cNvSpPr>
          <p:nvPr>
            <p:ph type="sldNum" sz="quarter" idx="12"/>
          </p:nvPr>
        </p:nvSpPr>
        <p:spPr>
          <a:ln/>
        </p:spPr>
        <p:txBody>
          <a:bodyPr/>
          <a:lstStyle>
            <a:lvl1pPr>
              <a:defRPr/>
            </a:lvl1pPr>
          </a:lstStyle>
          <a:p>
            <a:pPr>
              <a:defRPr/>
            </a:pPr>
            <a:fld id="{FD2CB2D0-0F33-4C2E-994B-42E3E5E55A22}" type="slidenum">
              <a:rPr lang="sr-Latn-CS" altLang="en-US"/>
              <a:pPr>
                <a:defRPr/>
              </a:pPr>
              <a:t>‹#›</a:t>
            </a:fld>
            <a:endParaRPr lang="sr-Latn-CS" altLang="en-US"/>
          </a:p>
        </p:txBody>
      </p:sp>
    </p:spTree>
    <p:extLst>
      <p:ext uri="{BB962C8B-B14F-4D97-AF65-F5344CB8AC3E}">
        <p14:creationId xmlns:p14="http://schemas.microsoft.com/office/powerpoint/2010/main" val="34832012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1"/>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3"/>
          <p:cNvSpPr>
            <a:spLocks noGrp="1" noChangeArrowheads="1"/>
          </p:cNvSpPr>
          <p:nvPr>
            <p:ph type="sldNum" sz="quarter" idx="12"/>
          </p:nvPr>
        </p:nvSpPr>
        <p:spPr>
          <a:ln/>
        </p:spPr>
        <p:txBody>
          <a:bodyPr/>
          <a:lstStyle>
            <a:lvl1pPr>
              <a:defRPr/>
            </a:lvl1pPr>
          </a:lstStyle>
          <a:p>
            <a:pPr>
              <a:defRPr/>
            </a:pPr>
            <a:fld id="{0E8E30DB-7933-4605-93B4-EAF67BABA146}" type="slidenum">
              <a:rPr lang="sr-Latn-CS" altLang="en-US"/>
              <a:pPr>
                <a:defRPr/>
              </a:pPr>
              <a:t>‹#›</a:t>
            </a:fld>
            <a:endParaRPr lang="sr-Latn-CS" altLang="en-US"/>
          </a:p>
        </p:txBody>
      </p:sp>
    </p:spTree>
    <p:extLst>
      <p:ext uri="{BB962C8B-B14F-4D97-AF65-F5344CB8AC3E}">
        <p14:creationId xmlns:p14="http://schemas.microsoft.com/office/powerpoint/2010/main" val="1352803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1"/>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noChangeArrowheads="1"/>
          </p:cNvSpPr>
          <p:nvPr>
            <p:ph type="sldNum" sz="quarter" idx="12"/>
          </p:nvPr>
        </p:nvSpPr>
        <p:spPr>
          <a:ln/>
        </p:spPr>
        <p:txBody>
          <a:bodyPr/>
          <a:lstStyle>
            <a:lvl1pPr>
              <a:defRPr/>
            </a:lvl1pPr>
          </a:lstStyle>
          <a:p>
            <a:pPr>
              <a:defRPr/>
            </a:pPr>
            <a:fld id="{12AE06EC-A248-462D-9AB7-F46A8260B457}" type="slidenum">
              <a:rPr lang="sr-Latn-CS" altLang="en-US"/>
              <a:pPr>
                <a:defRPr/>
              </a:pPr>
              <a:t>‹#›</a:t>
            </a:fld>
            <a:endParaRPr lang="sr-Latn-CS" altLang="en-US"/>
          </a:p>
        </p:txBody>
      </p:sp>
    </p:spTree>
    <p:extLst>
      <p:ext uri="{BB962C8B-B14F-4D97-AF65-F5344CB8AC3E}">
        <p14:creationId xmlns:p14="http://schemas.microsoft.com/office/powerpoint/2010/main" val="2421910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3"/>
          <p:cNvSpPr>
            <a:spLocks noGrp="1" noChangeArrowheads="1"/>
          </p:cNvSpPr>
          <p:nvPr>
            <p:ph type="sldNum" sz="quarter" idx="12"/>
          </p:nvPr>
        </p:nvSpPr>
        <p:spPr>
          <a:ln/>
        </p:spPr>
        <p:txBody>
          <a:bodyPr/>
          <a:lstStyle>
            <a:lvl1pPr>
              <a:defRPr/>
            </a:lvl1pPr>
          </a:lstStyle>
          <a:p>
            <a:pPr>
              <a:defRPr/>
            </a:pPr>
            <a:fld id="{4D4B3793-99D5-4C17-9C76-F924D10D36F7}" type="slidenum">
              <a:rPr lang="sr-Latn-CS" altLang="en-US"/>
              <a:pPr>
                <a:defRPr/>
              </a:pPr>
              <a:t>‹#›</a:t>
            </a:fld>
            <a:endParaRPr lang="sr-Latn-CS" altLang="en-US"/>
          </a:p>
        </p:txBody>
      </p:sp>
    </p:spTree>
    <p:extLst>
      <p:ext uri="{BB962C8B-B14F-4D97-AF65-F5344CB8AC3E}">
        <p14:creationId xmlns:p14="http://schemas.microsoft.com/office/powerpoint/2010/main" val="3827315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Date Placeholder 1"/>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noChangeArrowheads="1"/>
          </p:cNvSpPr>
          <p:nvPr>
            <p:ph type="sldNum" sz="quarter" idx="12"/>
          </p:nvPr>
        </p:nvSpPr>
        <p:spPr>
          <a:ln/>
        </p:spPr>
        <p:txBody>
          <a:bodyPr/>
          <a:lstStyle>
            <a:lvl1pPr>
              <a:defRPr/>
            </a:lvl1pPr>
          </a:lstStyle>
          <a:p>
            <a:pPr>
              <a:defRPr/>
            </a:pPr>
            <a:fld id="{998AA329-5D9F-458B-9D77-22E0717B0047}" type="slidenum">
              <a:rPr lang="sr-Latn-CS" altLang="en-US"/>
              <a:pPr>
                <a:defRPr/>
              </a:pPr>
              <a:t>‹#›</a:t>
            </a:fld>
            <a:endParaRPr lang="sr-Latn-CS" altLang="en-US"/>
          </a:p>
        </p:txBody>
      </p:sp>
    </p:spTree>
    <p:extLst>
      <p:ext uri="{BB962C8B-B14F-4D97-AF65-F5344CB8AC3E}">
        <p14:creationId xmlns:p14="http://schemas.microsoft.com/office/powerpoint/2010/main" val="92948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C23A75DE-5A76-491B-BC8A-EEAA913FDD5E}" type="slidenum">
              <a:rPr lang="sr-Latn-CS" altLang="en-US"/>
              <a:pPr>
                <a:defRPr/>
              </a:pPr>
              <a:t>‹#›</a:t>
            </a:fld>
            <a:endParaRPr lang="sr-Latn-CS" altLang="en-US"/>
          </a:p>
        </p:txBody>
      </p:sp>
    </p:spTree>
    <p:extLst>
      <p:ext uri="{BB962C8B-B14F-4D97-AF65-F5344CB8AC3E}">
        <p14:creationId xmlns:p14="http://schemas.microsoft.com/office/powerpoint/2010/main" val="4100826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Date Placeholder 1"/>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noChangeArrowheads="1"/>
          </p:cNvSpPr>
          <p:nvPr>
            <p:ph type="sldNum" sz="quarter" idx="12"/>
          </p:nvPr>
        </p:nvSpPr>
        <p:spPr>
          <a:ln/>
        </p:spPr>
        <p:txBody>
          <a:bodyPr/>
          <a:lstStyle>
            <a:lvl1pPr>
              <a:defRPr/>
            </a:lvl1pPr>
          </a:lstStyle>
          <a:p>
            <a:pPr>
              <a:defRPr/>
            </a:pPr>
            <a:fld id="{5BDF572C-E17C-48A5-A978-8E2A381D3CFF}" type="slidenum">
              <a:rPr lang="sr-Latn-CS" altLang="en-US"/>
              <a:pPr>
                <a:defRPr/>
              </a:pPr>
              <a:t>‹#›</a:t>
            </a:fld>
            <a:endParaRPr lang="sr-Latn-CS" altLang="en-US"/>
          </a:p>
        </p:txBody>
      </p:sp>
    </p:spTree>
    <p:extLst>
      <p:ext uri="{BB962C8B-B14F-4D97-AF65-F5344CB8AC3E}">
        <p14:creationId xmlns:p14="http://schemas.microsoft.com/office/powerpoint/2010/main" val="2659437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noChangeArrowheads="1"/>
          </p:cNvSpPr>
          <p:nvPr>
            <p:ph type="sldNum" sz="quarter" idx="12"/>
          </p:nvPr>
        </p:nvSpPr>
        <p:spPr>
          <a:ln/>
        </p:spPr>
        <p:txBody>
          <a:bodyPr/>
          <a:lstStyle>
            <a:lvl1pPr>
              <a:defRPr/>
            </a:lvl1pPr>
          </a:lstStyle>
          <a:p>
            <a:pPr>
              <a:defRPr/>
            </a:pPr>
            <a:fld id="{37FBF29F-47D4-4F6C-8BBA-F59FD29CD520}" type="slidenum">
              <a:rPr lang="sr-Latn-CS" altLang="en-US"/>
              <a:pPr>
                <a:defRPr/>
              </a:pPr>
              <a:t>‹#›</a:t>
            </a:fld>
            <a:endParaRPr lang="sr-Latn-CS" altLang="en-US"/>
          </a:p>
        </p:txBody>
      </p:sp>
    </p:spTree>
    <p:extLst>
      <p:ext uri="{BB962C8B-B14F-4D97-AF65-F5344CB8AC3E}">
        <p14:creationId xmlns:p14="http://schemas.microsoft.com/office/powerpoint/2010/main" val="3384148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noChangeArrowheads="1"/>
          </p:cNvSpPr>
          <p:nvPr>
            <p:ph type="sldNum" sz="quarter" idx="12"/>
          </p:nvPr>
        </p:nvSpPr>
        <p:spPr>
          <a:ln/>
        </p:spPr>
        <p:txBody>
          <a:bodyPr/>
          <a:lstStyle>
            <a:lvl1pPr>
              <a:defRPr/>
            </a:lvl1pPr>
          </a:lstStyle>
          <a:p>
            <a:pPr>
              <a:defRPr/>
            </a:pPr>
            <a:fld id="{B1095338-C500-4020-B738-A6441DFECA93}" type="slidenum">
              <a:rPr lang="sr-Latn-CS" altLang="en-US"/>
              <a:pPr>
                <a:defRPr/>
              </a:pPr>
              <a:t>‹#›</a:t>
            </a:fld>
            <a:endParaRPr lang="sr-Latn-CS" altLang="en-US"/>
          </a:p>
        </p:txBody>
      </p:sp>
    </p:spTree>
    <p:extLst>
      <p:ext uri="{BB962C8B-B14F-4D97-AF65-F5344CB8AC3E}">
        <p14:creationId xmlns:p14="http://schemas.microsoft.com/office/powerpoint/2010/main" val="13078786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D7FABB4-A57D-4E48-9C72-BFB0344BD2A5}" type="slidenum">
              <a:rPr lang="en-US" altLang="sr-Latn-RS"/>
              <a:pPr>
                <a:defRPr/>
              </a:pPr>
              <a:t>‹#›</a:t>
            </a:fld>
            <a:endParaRPr lang="en-US" altLang="sr-Latn-RS"/>
          </a:p>
        </p:txBody>
      </p:sp>
    </p:spTree>
    <p:extLst>
      <p:ext uri="{BB962C8B-B14F-4D97-AF65-F5344CB8AC3E}">
        <p14:creationId xmlns:p14="http://schemas.microsoft.com/office/powerpoint/2010/main" val="3891723933"/>
      </p:ext>
    </p:extLst>
  </p:cSld>
  <p:clrMapOvr>
    <a:masterClrMapping/>
  </p:clrMapOvr>
  <p:transition spd="slow">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8D54A8-56A6-424A-B252-251E45C86E82}" type="slidenum">
              <a:rPr lang="en-US" altLang="sr-Latn-RS"/>
              <a:pPr>
                <a:defRPr/>
              </a:pPr>
              <a:t>‹#›</a:t>
            </a:fld>
            <a:endParaRPr lang="en-US" altLang="sr-Latn-RS"/>
          </a:p>
        </p:txBody>
      </p:sp>
    </p:spTree>
    <p:extLst>
      <p:ext uri="{BB962C8B-B14F-4D97-AF65-F5344CB8AC3E}">
        <p14:creationId xmlns:p14="http://schemas.microsoft.com/office/powerpoint/2010/main" val="2172235593"/>
      </p:ext>
    </p:extLst>
  </p:cSld>
  <p:clrMapOvr>
    <a:masterClrMapping/>
  </p:clrMapOvr>
  <p:transition spd="slow">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BBC9EB-1502-418C-A4E4-475A9F1B3FD8}" type="slidenum">
              <a:rPr lang="en-US" altLang="sr-Latn-RS"/>
              <a:pPr>
                <a:defRPr/>
              </a:pPr>
              <a:t>‹#›</a:t>
            </a:fld>
            <a:endParaRPr lang="en-US" altLang="sr-Latn-RS"/>
          </a:p>
        </p:txBody>
      </p:sp>
    </p:spTree>
    <p:extLst>
      <p:ext uri="{BB962C8B-B14F-4D97-AF65-F5344CB8AC3E}">
        <p14:creationId xmlns:p14="http://schemas.microsoft.com/office/powerpoint/2010/main" val="3450684454"/>
      </p:ext>
    </p:extLst>
  </p:cSld>
  <p:clrMapOvr>
    <a:masterClrMapping/>
  </p:clrMapOvr>
  <p:transition spd="slow">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3CD6F72-BC16-40FF-81B2-C579D4E3666B}" type="slidenum">
              <a:rPr lang="en-US" altLang="sr-Latn-RS"/>
              <a:pPr>
                <a:defRPr/>
              </a:pPr>
              <a:t>‹#›</a:t>
            </a:fld>
            <a:endParaRPr lang="en-US" altLang="sr-Latn-RS"/>
          </a:p>
        </p:txBody>
      </p:sp>
    </p:spTree>
    <p:extLst>
      <p:ext uri="{BB962C8B-B14F-4D97-AF65-F5344CB8AC3E}">
        <p14:creationId xmlns:p14="http://schemas.microsoft.com/office/powerpoint/2010/main" val="3356808744"/>
      </p:ext>
    </p:extLst>
  </p:cSld>
  <p:clrMapOvr>
    <a:masterClrMapping/>
  </p:clrMapOvr>
  <p:transition spd="slow">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51291B5-61DF-47AC-B6B7-7233890E6B49}" type="slidenum">
              <a:rPr lang="en-US" altLang="sr-Latn-RS"/>
              <a:pPr>
                <a:defRPr/>
              </a:pPr>
              <a:t>‹#›</a:t>
            </a:fld>
            <a:endParaRPr lang="en-US" altLang="sr-Latn-RS"/>
          </a:p>
        </p:txBody>
      </p:sp>
    </p:spTree>
    <p:extLst>
      <p:ext uri="{BB962C8B-B14F-4D97-AF65-F5344CB8AC3E}">
        <p14:creationId xmlns:p14="http://schemas.microsoft.com/office/powerpoint/2010/main" val="3120209691"/>
      </p:ext>
    </p:extLst>
  </p:cSld>
  <p:clrMapOvr>
    <a:masterClrMapping/>
  </p:clrMapOvr>
  <p:transition spd="slow">
    <p:split orient="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33818CC-4F26-49BA-9D88-B591022C9F42}" type="slidenum">
              <a:rPr lang="en-US" altLang="sr-Latn-RS"/>
              <a:pPr>
                <a:defRPr/>
              </a:pPr>
              <a:t>‹#›</a:t>
            </a:fld>
            <a:endParaRPr lang="en-US" altLang="sr-Latn-RS"/>
          </a:p>
        </p:txBody>
      </p:sp>
    </p:spTree>
    <p:extLst>
      <p:ext uri="{BB962C8B-B14F-4D97-AF65-F5344CB8AC3E}">
        <p14:creationId xmlns:p14="http://schemas.microsoft.com/office/powerpoint/2010/main" val="3826970698"/>
      </p:ext>
    </p:extLst>
  </p:cSld>
  <p:clrMapOvr>
    <a:masterClrMapping/>
  </p:clrMapOvr>
  <p:transition spd="slow">
    <p:split orient="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D2E9EC6-1235-4EFD-8FEB-F4E064C79127}" type="slidenum">
              <a:rPr lang="en-US" altLang="sr-Latn-RS"/>
              <a:pPr>
                <a:defRPr/>
              </a:pPr>
              <a:t>‹#›</a:t>
            </a:fld>
            <a:endParaRPr lang="en-US" altLang="sr-Latn-RS"/>
          </a:p>
        </p:txBody>
      </p:sp>
    </p:spTree>
    <p:extLst>
      <p:ext uri="{BB962C8B-B14F-4D97-AF65-F5344CB8AC3E}">
        <p14:creationId xmlns:p14="http://schemas.microsoft.com/office/powerpoint/2010/main" val="8228181"/>
      </p:ext>
    </p:extLst>
  </p:cSld>
  <p:clrMapOvr>
    <a:masterClrMapping/>
  </p:clrMapOvr>
  <p:transition spd="slow">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Date Placeholder 13"/>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22"/>
          <p:cNvSpPr>
            <a:spLocks noGrp="1" noChangeArrowheads="1"/>
          </p:cNvSpPr>
          <p:nvPr>
            <p:ph type="sldNum" sz="quarter" idx="12"/>
          </p:nvPr>
        </p:nvSpPr>
        <p:spPr>
          <a:ln/>
        </p:spPr>
        <p:txBody>
          <a:bodyPr/>
          <a:lstStyle>
            <a:lvl1pPr>
              <a:defRPr/>
            </a:lvl1pPr>
          </a:lstStyle>
          <a:p>
            <a:pPr>
              <a:defRPr/>
            </a:pPr>
            <a:fld id="{849FA203-2693-40F6-B7B5-C8EC87C20AC5}" type="slidenum">
              <a:rPr lang="sr-Latn-CS" altLang="en-US"/>
              <a:pPr>
                <a:defRPr/>
              </a:pPr>
              <a:t>‹#›</a:t>
            </a:fld>
            <a:endParaRPr lang="sr-Latn-CS" altLang="en-US"/>
          </a:p>
        </p:txBody>
      </p:sp>
    </p:spTree>
    <p:extLst>
      <p:ext uri="{BB962C8B-B14F-4D97-AF65-F5344CB8AC3E}">
        <p14:creationId xmlns:p14="http://schemas.microsoft.com/office/powerpoint/2010/main" val="41409431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EE93A3-73F3-49B6-96E5-6D98DBFABFE3}" type="slidenum">
              <a:rPr lang="en-US" altLang="sr-Latn-RS"/>
              <a:pPr>
                <a:defRPr/>
              </a:pPr>
              <a:t>‹#›</a:t>
            </a:fld>
            <a:endParaRPr lang="en-US" altLang="sr-Latn-RS"/>
          </a:p>
        </p:txBody>
      </p:sp>
    </p:spTree>
    <p:extLst>
      <p:ext uri="{BB962C8B-B14F-4D97-AF65-F5344CB8AC3E}">
        <p14:creationId xmlns:p14="http://schemas.microsoft.com/office/powerpoint/2010/main" val="1736851665"/>
      </p:ext>
    </p:extLst>
  </p:cSld>
  <p:clrMapOvr>
    <a:masterClrMapping/>
  </p:clrMapOvr>
  <p:transition spd="slow">
    <p:split orient="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56EF8A-4934-4135-A32B-58934F026269}" type="slidenum">
              <a:rPr lang="en-US" altLang="sr-Latn-RS"/>
              <a:pPr>
                <a:defRPr/>
              </a:pPr>
              <a:t>‹#›</a:t>
            </a:fld>
            <a:endParaRPr lang="en-US" altLang="sr-Latn-RS"/>
          </a:p>
        </p:txBody>
      </p:sp>
    </p:spTree>
    <p:extLst>
      <p:ext uri="{BB962C8B-B14F-4D97-AF65-F5344CB8AC3E}">
        <p14:creationId xmlns:p14="http://schemas.microsoft.com/office/powerpoint/2010/main" val="633874007"/>
      </p:ext>
    </p:extLst>
  </p:cSld>
  <p:clrMapOvr>
    <a:masterClrMapping/>
  </p:clrMapOvr>
  <p:transition spd="slow">
    <p:split orient="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F6BF7D-25D5-4597-92A6-87D2B1D695B2}" type="slidenum">
              <a:rPr lang="en-US" altLang="sr-Latn-RS"/>
              <a:pPr>
                <a:defRPr/>
              </a:pPr>
              <a:t>‹#›</a:t>
            </a:fld>
            <a:endParaRPr lang="en-US" altLang="sr-Latn-RS"/>
          </a:p>
        </p:txBody>
      </p:sp>
    </p:spTree>
    <p:extLst>
      <p:ext uri="{BB962C8B-B14F-4D97-AF65-F5344CB8AC3E}">
        <p14:creationId xmlns:p14="http://schemas.microsoft.com/office/powerpoint/2010/main" val="3373300474"/>
      </p:ext>
    </p:extLst>
  </p:cSld>
  <p:clrMapOvr>
    <a:masterClrMapping/>
  </p:clrMapOvr>
  <p:transition spd="slow">
    <p:split orient="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408120-3592-421A-A21F-F0CA0AA31747}" type="slidenum">
              <a:rPr lang="en-US" altLang="sr-Latn-RS"/>
              <a:pPr>
                <a:defRPr/>
              </a:pPr>
              <a:t>‹#›</a:t>
            </a:fld>
            <a:endParaRPr lang="en-US" altLang="sr-Latn-RS"/>
          </a:p>
        </p:txBody>
      </p:sp>
    </p:spTree>
    <p:extLst>
      <p:ext uri="{BB962C8B-B14F-4D97-AF65-F5344CB8AC3E}">
        <p14:creationId xmlns:p14="http://schemas.microsoft.com/office/powerpoint/2010/main" val="3958012538"/>
      </p:ext>
    </p:extLst>
  </p:cSld>
  <p:clrMapOvr>
    <a:masterClrMapping/>
  </p:clrMapOvr>
  <p:transition spd="slow">
    <p:split orient="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p>
        </p:txBody>
      </p:sp>
      <p:sp>
        <p:nvSpPr>
          <p:cNvPr id="5" name="Rectangle 11"/>
          <p:cNvSpPr>
            <a:spLocks noGrp="1" noChangeArrowheads="1"/>
          </p:cNvSpPr>
          <p:nvPr>
            <p:ph type="ftr" sz="quarter" idx="11"/>
          </p:nvPr>
        </p:nvSpPr>
        <p:spPr>
          <a:ln/>
        </p:spPr>
        <p:txBody>
          <a:bodyPr/>
          <a:lstStyle>
            <a:lvl1pPr>
              <a:defRPr/>
            </a:lvl1pPr>
          </a:lstStyle>
          <a:p>
            <a:pPr>
              <a:defRPr/>
            </a:pPr>
            <a:endParaRPr lang="en-US"/>
          </a:p>
        </p:txBody>
      </p:sp>
      <p:sp>
        <p:nvSpPr>
          <p:cNvPr id="6" name="Rectangle 12"/>
          <p:cNvSpPr>
            <a:spLocks noGrp="1" noChangeArrowheads="1"/>
          </p:cNvSpPr>
          <p:nvPr>
            <p:ph type="sldNum" sz="quarter" idx="12"/>
          </p:nvPr>
        </p:nvSpPr>
        <p:spPr>
          <a:ln/>
        </p:spPr>
        <p:txBody>
          <a:bodyPr/>
          <a:lstStyle>
            <a:lvl1pPr>
              <a:defRPr/>
            </a:lvl1pPr>
          </a:lstStyle>
          <a:p>
            <a:pPr>
              <a:defRPr/>
            </a:pPr>
            <a:fld id="{75F534BF-4EC8-4C1F-9FEF-6E265014355E}" type="slidenum">
              <a:rPr lang="en-US" altLang="sr-Latn-RS"/>
              <a:pPr>
                <a:defRPr/>
              </a:pPr>
              <a:t>‹#›</a:t>
            </a:fld>
            <a:endParaRPr lang="en-US" altLang="sr-Latn-RS"/>
          </a:p>
        </p:txBody>
      </p:sp>
    </p:spTree>
    <p:extLst>
      <p:ext uri="{BB962C8B-B14F-4D97-AF65-F5344CB8AC3E}">
        <p14:creationId xmlns:p14="http://schemas.microsoft.com/office/powerpoint/2010/main" val="2689751520"/>
      </p:ext>
    </p:extLst>
  </p:cSld>
  <p:clrMapOvr>
    <a:masterClrMapping/>
  </p:clrMapOvr>
  <p:transition spd="slow">
    <p:split orient="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p>
        </p:txBody>
      </p:sp>
      <p:sp>
        <p:nvSpPr>
          <p:cNvPr id="5" name="Rectangle 11"/>
          <p:cNvSpPr>
            <a:spLocks noGrp="1" noChangeArrowheads="1"/>
          </p:cNvSpPr>
          <p:nvPr>
            <p:ph type="ftr" sz="quarter" idx="11"/>
          </p:nvPr>
        </p:nvSpPr>
        <p:spPr>
          <a:ln/>
        </p:spPr>
        <p:txBody>
          <a:bodyPr/>
          <a:lstStyle>
            <a:lvl1pPr>
              <a:defRPr/>
            </a:lvl1pPr>
          </a:lstStyle>
          <a:p>
            <a:pPr>
              <a:defRPr/>
            </a:pPr>
            <a:endParaRPr lang="en-US"/>
          </a:p>
        </p:txBody>
      </p:sp>
      <p:sp>
        <p:nvSpPr>
          <p:cNvPr id="6" name="Rectangle 12"/>
          <p:cNvSpPr>
            <a:spLocks noGrp="1" noChangeArrowheads="1"/>
          </p:cNvSpPr>
          <p:nvPr>
            <p:ph type="sldNum" sz="quarter" idx="12"/>
          </p:nvPr>
        </p:nvSpPr>
        <p:spPr>
          <a:ln/>
        </p:spPr>
        <p:txBody>
          <a:bodyPr/>
          <a:lstStyle>
            <a:lvl1pPr>
              <a:defRPr/>
            </a:lvl1pPr>
          </a:lstStyle>
          <a:p>
            <a:pPr>
              <a:defRPr/>
            </a:pPr>
            <a:fld id="{B3C583CB-514A-40F7-AEB9-679AF2451C3E}" type="slidenum">
              <a:rPr lang="en-US" altLang="sr-Latn-RS"/>
              <a:pPr>
                <a:defRPr/>
              </a:pPr>
              <a:t>‹#›</a:t>
            </a:fld>
            <a:endParaRPr lang="en-US" altLang="sr-Latn-RS"/>
          </a:p>
        </p:txBody>
      </p:sp>
    </p:spTree>
    <p:extLst>
      <p:ext uri="{BB962C8B-B14F-4D97-AF65-F5344CB8AC3E}">
        <p14:creationId xmlns:p14="http://schemas.microsoft.com/office/powerpoint/2010/main" val="371776146"/>
      </p:ext>
    </p:extLst>
  </p:cSld>
  <p:clrMapOvr>
    <a:masterClrMapping/>
  </p:clrMapOvr>
  <p:transition spd="slow">
    <p:split orient="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p>
        </p:txBody>
      </p:sp>
      <p:sp>
        <p:nvSpPr>
          <p:cNvPr id="5" name="Rectangle 11"/>
          <p:cNvSpPr>
            <a:spLocks noGrp="1" noChangeArrowheads="1"/>
          </p:cNvSpPr>
          <p:nvPr>
            <p:ph type="ftr" sz="quarter" idx="11"/>
          </p:nvPr>
        </p:nvSpPr>
        <p:spPr>
          <a:ln/>
        </p:spPr>
        <p:txBody>
          <a:bodyPr/>
          <a:lstStyle>
            <a:lvl1pPr>
              <a:defRPr/>
            </a:lvl1pPr>
          </a:lstStyle>
          <a:p>
            <a:pPr>
              <a:defRPr/>
            </a:pPr>
            <a:endParaRPr lang="en-US"/>
          </a:p>
        </p:txBody>
      </p:sp>
      <p:sp>
        <p:nvSpPr>
          <p:cNvPr id="6" name="Rectangle 12"/>
          <p:cNvSpPr>
            <a:spLocks noGrp="1" noChangeArrowheads="1"/>
          </p:cNvSpPr>
          <p:nvPr>
            <p:ph type="sldNum" sz="quarter" idx="12"/>
          </p:nvPr>
        </p:nvSpPr>
        <p:spPr>
          <a:ln/>
        </p:spPr>
        <p:txBody>
          <a:bodyPr/>
          <a:lstStyle>
            <a:lvl1pPr>
              <a:defRPr/>
            </a:lvl1pPr>
          </a:lstStyle>
          <a:p>
            <a:pPr>
              <a:defRPr/>
            </a:pPr>
            <a:fld id="{AAED2085-E6B9-4C06-8D4F-0F2189005E20}" type="slidenum">
              <a:rPr lang="en-US" altLang="sr-Latn-RS"/>
              <a:pPr>
                <a:defRPr/>
              </a:pPr>
              <a:t>‹#›</a:t>
            </a:fld>
            <a:endParaRPr lang="en-US" altLang="sr-Latn-RS"/>
          </a:p>
        </p:txBody>
      </p:sp>
    </p:spTree>
    <p:extLst>
      <p:ext uri="{BB962C8B-B14F-4D97-AF65-F5344CB8AC3E}">
        <p14:creationId xmlns:p14="http://schemas.microsoft.com/office/powerpoint/2010/main" val="195999331"/>
      </p:ext>
    </p:extLst>
  </p:cSld>
  <p:clrMapOvr>
    <a:masterClrMapping/>
  </p:clrMapOvr>
  <p:transition spd="slow">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p>
        </p:txBody>
      </p:sp>
      <p:sp>
        <p:nvSpPr>
          <p:cNvPr id="6" name="Rectangle 11"/>
          <p:cNvSpPr>
            <a:spLocks noGrp="1" noChangeArrowheads="1"/>
          </p:cNvSpPr>
          <p:nvPr>
            <p:ph type="ftr" sz="quarter" idx="11"/>
          </p:nvPr>
        </p:nvSpPr>
        <p:spPr>
          <a:ln/>
        </p:spPr>
        <p:txBody>
          <a:bodyPr/>
          <a:lstStyle>
            <a:lvl1pPr>
              <a:defRPr/>
            </a:lvl1pPr>
          </a:lstStyle>
          <a:p>
            <a:pPr>
              <a:defRPr/>
            </a:pPr>
            <a:endParaRPr lang="en-US"/>
          </a:p>
        </p:txBody>
      </p:sp>
      <p:sp>
        <p:nvSpPr>
          <p:cNvPr id="7" name="Rectangle 12"/>
          <p:cNvSpPr>
            <a:spLocks noGrp="1" noChangeArrowheads="1"/>
          </p:cNvSpPr>
          <p:nvPr>
            <p:ph type="sldNum" sz="quarter" idx="12"/>
          </p:nvPr>
        </p:nvSpPr>
        <p:spPr>
          <a:ln/>
        </p:spPr>
        <p:txBody>
          <a:bodyPr/>
          <a:lstStyle>
            <a:lvl1pPr>
              <a:defRPr/>
            </a:lvl1pPr>
          </a:lstStyle>
          <a:p>
            <a:pPr>
              <a:defRPr/>
            </a:pPr>
            <a:fld id="{7BE0B0EF-255F-4A6B-9910-10A4FB3EE0EF}" type="slidenum">
              <a:rPr lang="en-US" altLang="sr-Latn-RS"/>
              <a:pPr>
                <a:defRPr/>
              </a:pPr>
              <a:t>‹#›</a:t>
            </a:fld>
            <a:endParaRPr lang="en-US" altLang="sr-Latn-RS"/>
          </a:p>
        </p:txBody>
      </p:sp>
    </p:spTree>
    <p:extLst>
      <p:ext uri="{BB962C8B-B14F-4D97-AF65-F5344CB8AC3E}">
        <p14:creationId xmlns:p14="http://schemas.microsoft.com/office/powerpoint/2010/main" val="3145305681"/>
      </p:ext>
    </p:extLst>
  </p:cSld>
  <p:clrMapOvr>
    <a:masterClrMapping/>
  </p:clrMapOvr>
  <p:transition spd="slow">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Rectangle 10"/>
          <p:cNvSpPr>
            <a:spLocks noGrp="1" noChangeArrowheads="1"/>
          </p:cNvSpPr>
          <p:nvPr>
            <p:ph type="dt" sz="half" idx="10"/>
          </p:nvPr>
        </p:nvSpPr>
        <p:spPr>
          <a:ln/>
        </p:spPr>
        <p:txBody>
          <a:bodyPr/>
          <a:lstStyle>
            <a:lvl1pPr>
              <a:defRPr/>
            </a:lvl1pPr>
          </a:lstStyle>
          <a:p>
            <a:pPr>
              <a:defRPr/>
            </a:pPr>
            <a:endParaRPr lang="en-US"/>
          </a:p>
        </p:txBody>
      </p:sp>
      <p:sp>
        <p:nvSpPr>
          <p:cNvPr id="8" name="Rectangle 11"/>
          <p:cNvSpPr>
            <a:spLocks noGrp="1" noChangeArrowheads="1"/>
          </p:cNvSpPr>
          <p:nvPr>
            <p:ph type="ftr" sz="quarter" idx="11"/>
          </p:nvPr>
        </p:nvSpPr>
        <p:spPr>
          <a:ln/>
        </p:spPr>
        <p:txBody>
          <a:bodyPr/>
          <a:lstStyle>
            <a:lvl1pPr>
              <a:defRPr/>
            </a:lvl1pPr>
          </a:lstStyle>
          <a:p>
            <a:pPr>
              <a:defRPr/>
            </a:pPr>
            <a:endParaRPr lang="en-US"/>
          </a:p>
        </p:txBody>
      </p:sp>
      <p:sp>
        <p:nvSpPr>
          <p:cNvPr id="9" name="Rectangle 12"/>
          <p:cNvSpPr>
            <a:spLocks noGrp="1" noChangeArrowheads="1"/>
          </p:cNvSpPr>
          <p:nvPr>
            <p:ph type="sldNum" sz="quarter" idx="12"/>
          </p:nvPr>
        </p:nvSpPr>
        <p:spPr>
          <a:ln/>
        </p:spPr>
        <p:txBody>
          <a:bodyPr/>
          <a:lstStyle>
            <a:lvl1pPr>
              <a:defRPr/>
            </a:lvl1pPr>
          </a:lstStyle>
          <a:p>
            <a:pPr>
              <a:defRPr/>
            </a:pPr>
            <a:fld id="{6F612D66-18C6-400E-AC08-E77BFB941FDA}" type="slidenum">
              <a:rPr lang="en-US" altLang="sr-Latn-RS"/>
              <a:pPr>
                <a:defRPr/>
              </a:pPr>
              <a:t>‹#›</a:t>
            </a:fld>
            <a:endParaRPr lang="en-US" altLang="sr-Latn-RS"/>
          </a:p>
        </p:txBody>
      </p:sp>
    </p:spTree>
    <p:extLst>
      <p:ext uri="{BB962C8B-B14F-4D97-AF65-F5344CB8AC3E}">
        <p14:creationId xmlns:p14="http://schemas.microsoft.com/office/powerpoint/2010/main" val="1508741720"/>
      </p:ext>
    </p:extLst>
  </p:cSld>
  <p:clrMapOvr>
    <a:masterClrMapping/>
  </p:clrMapOvr>
  <p:transition spd="slow">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Rectangle 10"/>
          <p:cNvSpPr>
            <a:spLocks noGrp="1" noChangeArrowheads="1"/>
          </p:cNvSpPr>
          <p:nvPr>
            <p:ph type="dt" sz="half" idx="10"/>
          </p:nvPr>
        </p:nvSpPr>
        <p:spPr>
          <a:ln/>
        </p:spPr>
        <p:txBody>
          <a:bodyPr/>
          <a:lstStyle>
            <a:lvl1pPr>
              <a:defRPr/>
            </a:lvl1pPr>
          </a:lstStyle>
          <a:p>
            <a:pPr>
              <a:defRPr/>
            </a:pPr>
            <a:endParaRPr lang="en-US"/>
          </a:p>
        </p:txBody>
      </p:sp>
      <p:sp>
        <p:nvSpPr>
          <p:cNvPr id="4" name="Rectangle 11"/>
          <p:cNvSpPr>
            <a:spLocks noGrp="1" noChangeArrowheads="1"/>
          </p:cNvSpPr>
          <p:nvPr>
            <p:ph type="ftr" sz="quarter" idx="11"/>
          </p:nvPr>
        </p:nvSpPr>
        <p:spPr>
          <a:ln/>
        </p:spPr>
        <p:txBody>
          <a:bodyPr/>
          <a:lstStyle>
            <a:lvl1pPr>
              <a:defRPr/>
            </a:lvl1pPr>
          </a:lstStyle>
          <a:p>
            <a:pPr>
              <a:defRPr/>
            </a:pPr>
            <a:endParaRPr lang="en-US"/>
          </a:p>
        </p:txBody>
      </p:sp>
      <p:sp>
        <p:nvSpPr>
          <p:cNvPr id="5" name="Rectangle 12"/>
          <p:cNvSpPr>
            <a:spLocks noGrp="1" noChangeArrowheads="1"/>
          </p:cNvSpPr>
          <p:nvPr>
            <p:ph type="sldNum" sz="quarter" idx="12"/>
          </p:nvPr>
        </p:nvSpPr>
        <p:spPr>
          <a:ln/>
        </p:spPr>
        <p:txBody>
          <a:bodyPr/>
          <a:lstStyle>
            <a:lvl1pPr>
              <a:defRPr/>
            </a:lvl1pPr>
          </a:lstStyle>
          <a:p>
            <a:pPr>
              <a:defRPr/>
            </a:pPr>
            <a:fld id="{EF6D9BE4-400C-466D-93C3-BA2813227218}" type="slidenum">
              <a:rPr lang="en-US" altLang="sr-Latn-RS"/>
              <a:pPr>
                <a:defRPr/>
              </a:pPr>
              <a:t>‹#›</a:t>
            </a:fld>
            <a:endParaRPr lang="en-US" altLang="sr-Latn-RS"/>
          </a:p>
        </p:txBody>
      </p:sp>
    </p:spTree>
    <p:extLst>
      <p:ext uri="{BB962C8B-B14F-4D97-AF65-F5344CB8AC3E}">
        <p14:creationId xmlns:p14="http://schemas.microsoft.com/office/powerpoint/2010/main" val="589499605"/>
      </p:ext>
    </p:extLst>
  </p:cSld>
  <p:clrMapOvr>
    <a:masterClrMapping/>
  </p:clrMapOvr>
  <p:transition spd="slow">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5F5069E1-BD79-48A5-963E-78704235CB15}" type="slidenum">
              <a:rPr lang="sr-Latn-CS" altLang="en-US"/>
              <a:pPr>
                <a:defRPr/>
              </a:pPr>
              <a:t>‹#›</a:t>
            </a:fld>
            <a:endParaRPr lang="sr-Latn-CS" altLang="en-US"/>
          </a:p>
        </p:txBody>
      </p:sp>
    </p:spTree>
    <p:extLst>
      <p:ext uri="{BB962C8B-B14F-4D97-AF65-F5344CB8AC3E}">
        <p14:creationId xmlns:p14="http://schemas.microsoft.com/office/powerpoint/2010/main" val="19998404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endParaRPr lang="en-US"/>
          </a:p>
        </p:txBody>
      </p:sp>
      <p:sp>
        <p:nvSpPr>
          <p:cNvPr id="3" name="Rectangle 11"/>
          <p:cNvSpPr>
            <a:spLocks noGrp="1" noChangeArrowheads="1"/>
          </p:cNvSpPr>
          <p:nvPr>
            <p:ph type="ftr" sz="quarter" idx="11"/>
          </p:nvPr>
        </p:nvSpPr>
        <p:spPr>
          <a:ln/>
        </p:spPr>
        <p:txBody>
          <a:bodyPr/>
          <a:lstStyle>
            <a:lvl1pPr>
              <a:defRPr/>
            </a:lvl1pPr>
          </a:lstStyle>
          <a:p>
            <a:pPr>
              <a:defRPr/>
            </a:pPr>
            <a:endParaRPr lang="en-US"/>
          </a:p>
        </p:txBody>
      </p:sp>
      <p:sp>
        <p:nvSpPr>
          <p:cNvPr id="4" name="Rectangle 12"/>
          <p:cNvSpPr>
            <a:spLocks noGrp="1" noChangeArrowheads="1"/>
          </p:cNvSpPr>
          <p:nvPr>
            <p:ph type="sldNum" sz="quarter" idx="12"/>
          </p:nvPr>
        </p:nvSpPr>
        <p:spPr>
          <a:ln/>
        </p:spPr>
        <p:txBody>
          <a:bodyPr/>
          <a:lstStyle>
            <a:lvl1pPr>
              <a:defRPr/>
            </a:lvl1pPr>
          </a:lstStyle>
          <a:p>
            <a:pPr>
              <a:defRPr/>
            </a:pPr>
            <a:fld id="{DBD48854-6127-40A7-B9BB-6CBBB104D123}" type="slidenum">
              <a:rPr lang="en-US" altLang="sr-Latn-RS"/>
              <a:pPr>
                <a:defRPr/>
              </a:pPr>
              <a:t>‹#›</a:t>
            </a:fld>
            <a:endParaRPr lang="en-US" altLang="sr-Latn-RS"/>
          </a:p>
        </p:txBody>
      </p:sp>
    </p:spTree>
    <p:extLst>
      <p:ext uri="{BB962C8B-B14F-4D97-AF65-F5344CB8AC3E}">
        <p14:creationId xmlns:p14="http://schemas.microsoft.com/office/powerpoint/2010/main" val="1288839601"/>
      </p:ext>
    </p:extLst>
  </p:cSld>
  <p:clrMapOvr>
    <a:masterClrMapping/>
  </p:clrMapOvr>
  <p:transition spd="slow">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p>
        </p:txBody>
      </p:sp>
      <p:sp>
        <p:nvSpPr>
          <p:cNvPr id="6" name="Rectangle 11"/>
          <p:cNvSpPr>
            <a:spLocks noGrp="1" noChangeArrowheads="1"/>
          </p:cNvSpPr>
          <p:nvPr>
            <p:ph type="ftr" sz="quarter" idx="11"/>
          </p:nvPr>
        </p:nvSpPr>
        <p:spPr>
          <a:ln/>
        </p:spPr>
        <p:txBody>
          <a:bodyPr/>
          <a:lstStyle>
            <a:lvl1pPr>
              <a:defRPr/>
            </a:lvl1pPr>
          </a:lstStyle>
          <a:p>
            <a:pPr>
              <a:defRPr/>
            </a:pPr>
            <a:endParaRPr lang="en-US"/>
          </a:p>
        </p:txBody>
      </p:sp>
      <p:sp>
        <p:nvSpPr>
          <p:cNvPr id="7" name="Rectangle 12"/>
          <p:cNvSpPr>
            <a:spLocks noGrp="1" noChangeArrowheads="1"/>
          </p:cNvSpPr>
          <p:nvPr>
            <p:ph type="sldNum" sz="quarter" idx="12"/>
          </p:nvPr>
        </p:nvSpPr>
        <p:spPr>
          <a:ln/>
        </p:spPr>
        <p:txBody>
          <a:bodyPr/>
          <a:lstStyle>
            <a:lvl1pPr>
              <a:defRPr/>
            </a:lvl1pPr>
          </a:lstStyle>
          <a:p>
            <a:pPr>
              <a:defRPr/>
            </a:pPr>
            <a:fld id="{F5AA1141-DC58-4D45-BD6F-A3263B21677F}" type="slidenum">
              <a:rPr lang="en-US" altLang="sr-Latn-RS"/>
              <a:pPr>
                <a:defRPr/>
              </a:pPr>
              <a:t>‹#›</a:t>
            </a:fld>
            <a:endParaRPr lang="en-US" altLang="sr-Latn-RS"/>
          </a:p>
        </p:txBody>
      </p:sp>
    </p:spTree>
    <p:extLst>
      <p:ext uri="{BB962C8B-B14F-4D97-AF65-F5344CB8AC3E}">
        <p14:creationId xmlns:p14="http://schemas.microsoft.com/office/powerpoint/2010/main" val="2314560047"/>
      </p:ext>
    </p:extLst>
  </p:cSld>
  <p:clrMapOvr>
    <a:masterClrMapping/>
  </p:clrMapOvr>
  <p:transition spd="slow">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p>
        </p:txBody>
      </p:sp>
      <p:sp>
        <p:nvSpPr>
          <p:cNvPr id="6" name="Rectangle 11"/>
          <p:cNvSpPr>
            <a:spLocks noGrp="1" noChangeArrowheads="1"/>
          </p:cNvSpPr>
          <p:nvPr>
            <p:ph type="ftr" sz="quarter" idx="11"/>
          </p:nvPr>
        </p:nvSpPr>
        <p:spPr>
          <a:ln/>
        </p:spPr>
        <p:txBody>
          <a:bodyPr/>
          <a:lstStyle>
            <a:lvl1pPr>
              <a:defRPr/>
            </a:lvl1pPr>
          </a:lstStyle>
          <a:p>
            <a:pPr>
              <a:defRPr/>
            </a:pPr>
            <a:endParaRPr lang="en-US"/>
          </a:p>
        </p:txBody>
      </p:sp>
      <p:sp>
        <p:nvSpPr>
          <p:cNvPr id="7" name="Rectangle 12"/>
          <p:cNvSpPr>
            <a:spLocks noGrp="1" noChangeArrowheads="1"/>
          </p:cNvSpPr>
          <p:nvPr>
            <p:ph type="sldNum" sz="quarter" idx="12"/>
          </p:nvPr>
        </p:nvSpPr>
        <p:spPr>
          <a:ln/>
        </p:spPr>
        <p:txBody>
          <a:bodyPr/>
          <a:lstStyle>
            <a:lvl1pPr>
              <a:defRPr/>
            </a:lvl1pPr>
          </a:lstStyle>
          <a:p>
            <a:pPr>
              <a:defRPr/>
            </a:pPr>
            <a:fld id="{D029C615-3E44-44D1-A4CF-E103D7626DA7}" type="slidenum">
              <a:rPr lang="en-US" altLang="sr-Latn-RS"/>
              <a:pPr>
                <a:defRPr/>
              </a:pPr>
              <a:t>‹#›</a:t>
            </a:fld>
            <a:endParaRPr lang="en-US" altLang="sr-Latn-RS"/>
          </a:p>
        </p:txBody>
      </p:sp>
    </p:spTree>
    <p:extLst>
      <p:ext uri="{BB962C8B-B14F-4D97-AF65-F5344CB8AC3E}">
        <p14:creationId xmlns:p14="http://schemas.microsoft.com/office/powerpoint/2010/main" val="1712264162"/>
      </p:ext>
    </p:extLst>
  </p:cSld>
  <p:clrMapOvr>
    <a:masterClrMapping/>
  </p:clrMapOvr>
  <p:transition spd="slow">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p>
        </p:txBody>
      </p:sp>
      <p:sp>
        <p:nvSpPr>
          <p:cNvPr id="5" name="Rectangle 11"/>
          <p:cNvSpPr>
            <a:spLocks noGrp="1" noChangeArrowheads="1"/>
          </p:cNvSpPr>
          <p:nvPr>
            <p:ph type="ftr" sz="quarter" idx="11"/>
          </p:nvPr>
        </p:nvSpPr>
        <p:spPr>
          <a:ln/>
        </p:spPr>
        <p:txBody>
          <a:bodyPr/>
          <a:lstStyle>
            <a:lvl1pPr>
              <a:defRPr/>
            </a:lvl1pPr>
          </a:lstStyle>
          <a:p>
            <a:pPr>
              <a:defRPr/>
            </a:pPr>
            <a:endParaRPr lang="en-US"/>
          </a:p>
        </p:txBody>
      </p:sp>
      <p:sp>
        <p:nvSpPr>
          <p:cNvPr id="6" name="Rectangle 12"/>
          <p:cNvSpPr>
            <a:spLocks noGrp="1" noChangeArrowheads="1"/>
          </p:cNvSpPr>
          <p:nvPr>
            <p:ph type="sldNum" sz="quarter" idx="12"/>
          </p:nvPr>
        </p:nvSpPr>
        <p:spPr>
          <a:ln/>
        </p:spPr>
        <p:txBody>
          <a:bodyPr/>
          <a:lstStyle>
            <a:lvl1pPr>
              <a:defRPr/>
            </a:lvl1pPr>
          </a:lstStyle>
          <a:p>
            <a:pPr>
              <a:defRPr/>
            </a:pPr>
            <a:fld id="{C032497F-8613-4FCF-A589-ACA33B6CE4B5}" type="slidenum">
              <a:rPr lang="en-US" altLang="sr-Latn-RS"/>
              <a:pPr>
                <a:defRPr/>
              </a:pPr>
              <a:t>‹#›</a:t>
            </a:fld>
            <a:endParaRPr lang="en-US" altLang="sr-Latn-RS"/>
          </a:p>
        </p:txBody>
      </p:sp>
    </p:spTree>
    <p:extLst>
      <p:ext uri="{BB962C8B-B14F-4D97-AF65-F5344CB8AC3E}">
        <p14:creationId xmlns:p14="http://schemas.microsoft.com/office/powerpoint/2010/main" val="1683030968"/>
      </p:ext>
    </p:extLst>
  </p:cSld>
  <p:clrMapOvr>
    <a:masterClrMapping/>
  </p:clrMapOvr>
  <p:transition spd="slow">
    <p:split orient="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p>
        </p:txBody>
      </p:sp>
      <p:sp>
        <p:nvSpPr>
          <p:cNvPr id="5" name="Rectangle 11"/>
          <p:cNvSpPr>
            <a:spLocks noGrp="1" noChangeArrowheads="1"/>
          </p:cNvSpPr>
          <p:nvPr>
            <p:ph type="ftr" sz="quarter" idx="11"/>
          </p:nvPr>
        </p:nvSpPr>
        <p:spPr>
          <a:ln/>
        </p:spPr>
        <p:txBody>
          <a:bodyPr/>
          <a:lstStyle>
            <a:lvl1pPr>
              <a:defRPr/>
            </a:lvl1pPr>
          </a:lstStyle>
          <a:p>
            <a:pPr>
              <a:defRPr/>
            </a:pPr>
            <a:endParaRPr lang="en-US"/>
          </a:p>
        </p:txBody>
      </p:sp>
      <p:sp>
        <p:nvSpPr>
          <p:cNvPr id="6" name="Rectangle 12"/>
          <p:cNvSpPr>
            <a:spLocks noGrp="1" noChangeArrowheads="1"/>
          </p:cNvSpPr>
          <p:nvPr>
            <p:ph type="sldNum" sz="quarter" idx="12"/>
          </p:nvPr>
        </p:nvSpPr>
        <p:spPr>
          <a:ln/>
        </p:spPr>
        <p:txBody>
          <a:bodyPr/>
          <a:lstStyle>
            <a:lvl1pPr>
              <a:defRPr/>
            </a:lvl1pPr>
          </a:lstStyle>
          <a:p>
            <a:pPr>
              <a:defRPr/>
            </a:pPr>
            <a:fld id="{6508CD23-0393-4C67-835B-03BE3E776048}" type="slidenum">
              <a:rPr lang="en-US" altLang="sr-Latn-RS"/>
              <a:pPr>
                <a:defRPr/>
              </a:pPr>
              <a:t>‹#›</a:t>
            </a:fld>
            <a:endParaRPr lang="en-US" altLang="sr-Latn-RS"/>
          </a:p>
        </p:txBody>
      </p:sp>
    </p:spTree>
    <p:extLst>
      <p:ext uri="{BB962C8B-B14F-4D97-AF65-F5344CB8AC3E}">
        <p14:creationId xmlns:p14="http://schemas.microsoft.com/office/powerpoint/2010/main" val="300431424"/>
      </p:ext>
    </p:extLst>
  </p:cSld>
  <p:clrMapOvr>
    <a:masterClrMapping/>
  </p:clrMapOvr>
  <p:transition spd="slow">
    <p:split orient="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868901B-FFDE-42FE-B971-A1C325E29B71}" type="slidenum">
              <a:rPr lang="en-US" altLang="sr-Latn-RS"/>
              <a:pPr>
                <a:defRPr/>
              </a:pPr>
              <a:t>‹#›</a:t>
            </a:fld>
            <a:endParaRPr lang="en-US" altLang="sr-Latn-RS"/>
          </a:p>
        </p:txBody>
      </p:sp>
    </p:spTree>
    <p:extLst>
      <p:ext uri="{BB962C8B-B14F-4D97-AF65-F5344CB8AC3E}">
        <p14:creationId xmlns:p14="http://schemas.microsoft.com/office/powerpoint/2010/main" val="1418804514"/>
      </p:ext>
    </p:extLst>
  </p:cSld>
  <p:clrMapOvr>
    <a:masterClrMapping/>
  </p:clrMapOvr>
  <p:transition spd="slow">
    <p:split orient="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090D1E-E10A-4CAD-A976-5FE9C82DC6A7}" type="slidenum">
              <a:rPr lang="en-US" altLang="sr-Latn-RS"/>
              <a:pPr>
                <a:defRPr/>
              </a:pPr>
              <a:t>‹#›</a:t>
            </a:fld>
            <a:endParaRPr lang="en-US" altLang="sr-Latn-RS"/>
          </a:p>
        </p:txBody>
      </p:sp>
    </p:spTree>
    <p:extLst>
      <p:ext uri="{BB962C8B-B14F-4D97-AF65-F5344CB8AC3E}">
        <p14:creationId xmlns:p14="http://schemas.microsoft.com/office/powerpoint/2010/main" val="1618561194"/>
      </p:ext>
    </p:extLst>
  </p:cSld>
  <p:clrMapOvr>
    <a:masterClrMapping/>
  </p:clrMapOvr>
  <p:transition spd="slow">
    <p:split orient="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8F57527-F42A-4B0C-B180-755FC325A67E}" type="slidenum">
              <a:rPr lang="en-US" altLang="sr-Latn-RS"/>
              <a:pPr>
                <a:defRPr/>
              </a:pPr>
              <a:t>‹#›</a:t>
            </a:fld>
            <a:endParaRPr lang="en-US" altLang="sr-Latn-RS"/>
          </a:p>
        </p:txBody>
      </p:sp>
    </p:spTree>
    <p:extLst>
      <p:ext uri="{BB962C8B-B14F-4D97-AF65-F5344CB8AC3E}">
        <p14:creationId xmlns:p14="http://schemas.microsoft.com/office/powerpoint/2010/main" val="3041986535"/>
      </p:ext>
    </p:extLst>
  </p:cSld>
  <p:clrMapOvr>
    <a:masterClrMapping/>
  </p:clrMapOvr>
  <p:transition spd="slow">
    <p:split orient="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048CF6-E070-48A4-9993-0B3407D46DEA}" type="slidenum">
              <a:rPr lang="en-US" altLang="sr-Latn-RS"/>
              <a:pPr>
                <a:defRPr/>
              </a:pPr>
              <a:t>‹#›</a:t>
            </a:fld>
            <a:endParaRPr lang="en-US" altLang="sr-Latn-RS"/>
          </a:p>
        </p:txBody>
      </p:sp>
    </p:spTree>
    <p:extLst>
      <p:ext uri="{BB962C8B-B14F-4D97-AF65-F5344CB8AC3E}">
        <p14:creationId xmlns:p14="http://schemas.microsoft.com/office/powerpoint/2010/main" val="1023285043"/>
      </p:ext>
    </p:extLst>
  </p:cSld>
  <p:clrMapOvr>
    <a:masterClrMapping/>
  </p:clrMapOvr>
  <p:transition spd="slow">
    <p:split orient="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7374903-1A10-44FC-9C09-1C39D5334CB7}" type="slidenum">
              <a:rPr lang="en-US" altLang="sr-Latn-RS"/>
              <a:pPr>
                <a:defRPr/>
              </a:pPr>
              <a:t>‹#›</a:t>
            </a:fld>
            <a:endParaRPr lang="en-US" altLang="sr-Latn-RS"/>
          </a:p>
        </p:txBody>
      </p:sp>
    </p:spTree>
    <p:extLst>
      <p:ext uri="{BB962C8B-B14F-4D97-AF65-F5344CB8AC3E}">
        <p14:creationId xmlns:p14="http://schemas.microsoft.com/office/powerpoint/2010/main" val="3883196232"/>
      </p:ext>
    </p:extLst>
  </p:cSld>
  <p:clrMapOvr>
    <a:masterClrMapping/>
  </p:clrMapOvr>
  <p:transition spd="slow">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13"/>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22"/>
          <p:cNvSpPr>
            <a:spLocks noGrp="1" noChangeArrowheads="1"/>
          </p:cNvSpPr>
          <p:nvPr>
            <p:ph type="sldNum" sz="quarter" idx="12"/>
          </p:nvPr>
        </p:nvSpPr>
        <p:spPr>
          <a:ln/>
        </p:spPr>
        <p:txBody>
          <a:bodyPr/>
          <a:lstStyle>
            <a:lvl1pPr>
              <a:defRPr/>
            </a:lvl1pPr>
          </a:lstStyle>
          <a:p>
            <a:pPr>
              <a:defRPr/>
            </a:pPr>
            <a:fld id="{C689DD1F-D6B5-4AC9-BB24-2E122B9496C2}" type="slidenum">
              <a:rPr lang="sr-Latn-CS" altLang="en-US"/>
              <a:pPr>
                <a:defRPr/>
              </a:pPr>
              <a:t>‹#›</a:t>
            </a:fld>
            <a:endParaRPr lang="sr-Latn-CS" altLang="en-US"/>
          </a:p>
        </p:txBody>
      </p:sp>
    </p:spTree>
    <p:extLst>
      <p:ext uri="{BB962C8B-B14F-4D97-AF65-F5344CB8AC3E}">
        <p14:creationId xmlns:p14="http://schemas.microsoft.com/office/powerpoint/2010/main" val="31842157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867F2A7-7A5D-4939-9FE8-E07B24265F6E}" type="slidenum">
              <a:rPr lang="en-US" altLang="sr-Latn-RS"/>
              <a:pPr>
                <a:defRPr/>
              </a:pPr>
              <a:t>‹#›</a:t>
            </a:fld>
            <a:endParaRPr lang="en-US" altLang="sr-Latn-RS"/>
          </a:p>
        </p:txBody>
      </p:sp>
    </p:spTree>
    <p:extLst>
      <p:ext uri="{BB962C8B-B14F-4D97-AF65-F5344CB8AC3E}">
        <p14:creationId xmlns:p14="http://schemas.microsoft.com/office/powerpoint/2010/main" val="2777801627"/>
      </p:ext>
    </p:extLst>
  </p:cSld>
  <p:clrMapOvr>
    <a:masterClrMapping/>
  </p:clrMapOvr>
  <p:transition spd="slow">
    <p:split orient="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203735C-AEC4-4FA6-9770-68DFD08C1294}" type="slidenum">
              <a:rPr lang="en-US" altLang="sr-Latn-RS"/>
              <a:pPr>
                <a:defRPr/>
              </a:pPr>
              <a:t>‹#›</a:t>
            </a:fld>
            <a:endParaRPr lang="en-US" altLang="sr-Latn-RS"/>
          </a:p>
        </p:txBody>
      </p:sp>
    </p:spTree>
    <p:extLst>
      <p:ext uri="{BB962C8B-B14F-4D97-AF65-F5344CB8AC3E}">
        <p14:creationId xmlns:p14="http://schemas.microsoft.com/office/powerpoint/2010/main" val="3280937104"/>
      </p:ext>
    </p:extLst>
  </p:cSld>
  <p:clrMapOvr>
    <a:masterClrMapping/>
  </p:clrMapOvr>
  <p:transition spd="slow">
    <p:split orient="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BD195C4-3474-4EE5-8B81-2298B2DA9E1C}" type="slidenum">
              <a:rPr lang="en-US" altLang="sr-Latn-RS"/>
              <a:pPr>
                <a:defRPr/>
              </a:pPr>
              <a:t>‹#›</a:t>
            </a:fld>
            <a:endParaRPr lang="en-US" altLang="sr-Latn-RS"/>
          </a:p>
        </p:txBody>
      </p:sp>
    </p:spTree>
    <p:extLst>
      <p:ext uri="{BB962C8B-B14F-4D97-AF65-F5344CB8AC3E}">
        <p14:creationId xmlns:p14="http://schemas.microsoft.com/office/powerpoint/2010/main" val="1550650202"/>
      </p:ext>
    </p:extLst>
  </p:cSld>
  <p:clrMapOvr>
    <a:masterClrMapping/>
  </p:clrMapOvr>
  <p:transition spd="slow">
    <p:split orient="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F538BC1-A06D-419B-AE6B-A1DF7B49BAA8}" type="slidenum">
              <a:rPr lang="en-US" altLang="sr-Latn-RS"/>
              <a:pPr>
                <a:defRPr/>
              </a:pPr>
              <a:t>‹#›</a:t>
            </a:fld>
            <a:endParaRPr lang="en-US" altLang="sr-Latn-RS"/>
          </a:p>
        </p:txBody>
      </p:sp>
    </p:spTree>
    <p:extLst>
      <p:ext uri="{BB962C8B-B14F-4D97-AF65-F5344CB8AC3E}">
        <p14:creationId xmlns:p14="http://schemas.microsoft.com/office/powerpoint/2010/main" val="2270144190"/>
      </p:ext>
    </p:extLst>
  </p:cSld>
  <p:clrMapOvr>
    <a:masterClrMapping/>
  </p:clrMapOvr>
  <p:transition spd="slow">
    <p:split orient="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6FA3C6-56D8-44D1-AEC8-8B1A1D342337}" type="slidenum">
              <a:rPr lang="en-US" altLang="sr-Latn-RS"/>
              <a:pPr>
                <a:defRPr/>
              </a:pPr>
              <a:t>‹#›</a:t>
            </a:fld>
            <a:endParaRPr lang="en-US" altLang="sr-Latn-RS"/>
          </a:p>
        </p:txBody>
      </p:sp>
    </p:spTree>
    <p:extLst>
      <p:ext uri="{BB962C8B-B14F-4D97-AF65-F5344CB8AC3E}">
        <p14:creationId xmlns:p14="http://schemas.microsoft.com/office/powerpoint/2010/main" val="675880750"/>
      </p:ext>
    </p:extLst>
  </p:cSld>
  <p:clrMapOvr>
    <a:masterClrMapping/>
  </p:clrMapOvr>
  <p:transition spd="slow">
    <p:split orient="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450EC3-4192-4848-B268-D0268E63A67E}" type="slidenum">
              <a:rPr lang="en-US" altLang="sr-Latn-RS"/>
              <a:pPr>
                <a:defRPr/>
              </a:pPr>
              <a:t>‹#›</a:t>
            </a:fld>
            <a:endParaRPr lang="en-US" altLang="sr-Latn-RS"/>
          </a:p>
        </p:txBody>
      </p:sp>
    </p:spTree>
    <p:extLst>
      <p:ext uri="{BB962C8B-B14F-4D97-AF65-F5344CB8AC3E}">
        <p14:creationId xmlns:p14="http://schemas.microsoft.com/office/powerpoint/2010/main" val="530386461"/>
      </p:ext>
    </p:extLst>
  </p:cSld>
  <p:clrMapOvr>
    <a:masterClrMapping/>
  </p:clrMapOvr>
  <p:transition spd="slow">
    <p:split orient="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183798-4795-42F8-A151-050054B80CA3}" type="slidenum">
              <a:rPr lang="en-US" altLang="sr-Latn-RS"/>
              <a:pPr>
                <a:defRPr/>
              </a:pPr>
              <a:t>‹#›</a:t>
            </a:fld>
            <a:endParaRPr lang="en-US" altLang="sr-Latn-RS"/>
          </a:p>
        </p:txBody>
      </p:sp>
    </p:spTree>
    <p:extLst>
      <p:ext uri="{BB962C8B-B14F-4D97-AF65-F5344CB8AC3E}">
        <p14:creationId xmlns:p14="http://schemas.microsoft.com/office/powerpoint/2010/main" val="479045207"/>
      </p:ext>
    </p:extLst>
  </p:cSld>
  <p:clrMapOvr>
    <a:masterClrMapping/>
  </p:clrMapOvr>
  <p:transition spd="slow">
    <p:split orient="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D73F84-6731-4107-BE49-AD0EFDADECF2}" type="slidenum">
              <a:rPr lang="en-US" altLang="sr-Latn-RS"/>
              <a:pPr>
                <a:defRPr/>
              </a:pPr>
              <a:t>‹#›</a:t>
            </a:fld>
            <a:endParaRPr lang="en-US" altLang="sr-Latn-RS"/>
          </a:p>
        </p:txBody>
      </p:sp>
    </p:spTree>
    <p:extLst>
      <p:ext uri="{BB962C8B-B14F-4D97-AF65-F5344CB8AC3E}">
        <p14:creationId xmlns:p14="http://schemas.microsoft.com/office/powerpoint/2010/main" val="2778918409"/>
      </p:ext>
    </p:extLst>
  </p:cSld>
  <p:clrMapOvr>
    <a:masterClrMapping/>
  </p:clrMapOvr>
  <p:transition spd="slow">
    <p:split orient="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2A5216-DE13-4736-B345-6F694593D4AA}" type="slidenum">
              <a:rPr lang="en-US" altLang="sr-Latn-RS"/>
              <a:pPr>
                <a:defRPr/>
              </a:pPr>
              <a:t>‹#›</a:t>
            </a:fld>
            <a:endParaRPr lang="en-US" altLang="sr-Latn-RS"/>
          </a:p>
        </p:txBody>
      </p:sp>
    </p:spTree>
    <p:extLst>
      <p:ext uri="{BB962C8B-B14F-4D97-AF65-F5344CB8AC3E}">
        <p14:creationId xmlns:p14="http://schemas.microsoft.com/office/powerpoint/2010/main" val="269072398"/>
      </p:ext>
    </p:extLst>
  </p:cSld>
  <p:clrMapOvr>
    <a:masterClrMapping/>
  </p:clrMapOvr>
  <p:transition spd="slow">
    <p:split orient="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219200"/>
            <a:ext cx="4038600" cy="4910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15A4BE-E760-4E25-B46C-FF39FB8BE04F}" type="slidenum">
              <a:rPr lang="en-US" altLang="sr-Latn-RS"/>
              <a:pPr>
                <a:defRPr/>
              </a:pPr>
              <a:t>‹#›</a:t>
            </a:fld>
            <a:endParaRPr lang="en-US" altLang="sr-Latn-RS"/>
          </a:p>
        </p:txBody>
      </p:sp>
    </p:spTree>
    <p:extLst>
      <p:ext uri="{BB962C8B-B14F-4D97-AF65-F5344CB8AC3E}">
        <p14:creationId xmlns:p14="http://schemas.microsoft.com/office/powerpoint/2010/main" val="1113044330"/>
      </p:ext>
    </p:extLst>
  </p:cSld>
  <p:clrMapOvr>
    <a:masterClrMapping/>
  </p:clrMapOvr>
  <p:transition spd="slow">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13"/>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22"/>
          <p:cNvSpPr>
            <a:spLocks noGrp="1" noChangeArrowheads="1"/>
          </p:cNvSpPr>
          <p:nvPr>
            <p:ph type="sldNum" sz="quarter" idx="12"/>
          </p:nvPr>
        </p:nvSpPr>
        <p:spPr>
          <a:ln/>
        </p:spPr>
        <p:txBody>
          <a:bodyPr/>
          <a:lstStyle>
            <a:lvl1pPr>
              <a:defRPr/>
            </a:lvl1pPr>
          </a:lstStyle>
          <a:p>
            <a:pPr>
              <a:defRPr/>
            </a:pPr>
            <a:fld id="{AA0084B1-898D-46F9-8F78-2196909B35AD}" type="slidenum">
              <a:rPr lang="sr-Latn-CS" altLang="en-US"/>
              <a:pPr>
                <a:defRPr/>
              </a:pPr>
              <a:t>‹#›</a:t>
            </a:fld>
            <a:endParaRPr lang="sr-Latn-CS" altLang="en-US"/>
          </a:p>
        </p:txBody>
      </p:sp>
    </p:spTree>
    <p:extLst>
      <p:ext uri="{BB962C8B-B14F-4D97-AF65-F5344CB8AC3E}">
        <p14:creationId xmlns:p14="http://schemas.microsoft.com/office/powerpoint/2010/main" val="4454733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B12B765-4EA5-4B0A-A845-B5A41908BCBF}" type="slidenum">
              <a:rPr lang="en-US" altLang="sr-Latn-RS"/>
              <a:pPr>
                <a:defRPr/>
              </a:pPr>
              <a:t>‹#›</a:t>
            </a:fld>
            <a:endParaRPr lang="en-US" altLang="sr-Latn-RS"/>
          </a:p>
        </p:txBody>
      </p:sp>
    </p:spTree>
    <p:extLst>
      <p:ext uri="{BB962C8B-B14F-4D97-AF65-F5344CB8AC3E}">
        <p14:creationId xmlns:p14="http://schemas.microsoft.com/office/powerpoint/2010/main" val="3824278335"/>
      </p:ext>
    </p:extLst>
  </p:cSld>
  <p:clrMapOvr>
    <a:masterClrMapping/>
  </p:clrMapOvr>
  <p:transition spd="slow">
    <p:split orient="ver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31BCAB6-0FD1-4285-8B20-557A916ED97B}" type="slidenum">
              <a:rPr lang="en-US" altLang="sr-Latn-RS"/>
              <a:pPr>
                <a:defRPr/>
              </a:pPr>
              <a:t>‹#›</a:t>
            </a:fld>
            <a:endParaRPr lang="en-US" altLang="sr-Latn-RS"/>
          </a:p>
        </p:txBody>
      </p:sp>
    </p:spTree>
    <p:extLst>
      <p:ext uri="{BB962C8B-B14F-4D97-AF65-F5344CB8AC3E}">
        <p14:creationId xmlns:p14="http://schemas.microsoft.com/office/powerpoint/2010/main" val="3018382113"/>
      </p:ext>
    </p:extLst>
  </p:cSld>
  <p:clrMapOvr>
    <a:masterClrMapping/>
  </p:clrMapOvr>
  <p:transition spd="slow">
    <p:split orient="ver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F8F349F-E545-47AC-976B-847379F8612D}" type="slidenum">
              <a:rPr lang="en-US" altLang="sr-Latn-RS"/>
              <a:pPr>
                <a:defRPr/>
              </a:pPr>
              <a:t>‹#›</a:t>
            </a:fld>
            <a:endParaRPr lang="en-US" altLang="sr-Latn-RS"/>
          </a:p>
        </p:txBody>
      </p:sp>
    </p:spTree>
    <p:extLst>
      <p:ext uri="{BB962C8B-B14F-4D97-AF65-F5344CB8AC3E}">
        <p14:creationId xmlns:p14="http://schemas.microsoft.com/office/powerpoint/2010/main" val="4033684617"/>
      </p:ext>
    </p:extLst>
  </p:cSld>
  <p:clrMapOvr>
    <a:masterClrMapping/>
  </p:clrMapOvr>
  <p:transition spd="slow">
    <p:split orient="ver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CA369C-AB70-4469-98C9-8E2D69B1F3DB}" type="slidenum">
              <a:rPr lang="en-US" altLang="sr-Latn-RS"/>
              <a:pPr>
                <a:defRPr/>
              </a:pPr>
              <a:t>‹#›</a:t>
            </a:fld>
            <a:endParaRPr lang="en-US" altLang="sr-Latn-RS"/>
          </a:p>
        </p:txBody>
      </p:sp>
    </p:spTree>
    <p:extLst>
      <p:ext uri="{BB962C8B-B14F-4D97-AF65-F5344CB8AC3E}">
        <p14:creationId xmlns:p14="http://schemas.microsoft.com/office/powerpoint/2010/main" val="3241246008"/>
      </p:ext>
    </p:extLst>
  </p:cSld>
  <p:clrMapOvr>
    <a:masterClrMapping/>
  </p:clrMapOvr>
  <p:transition spd="slow">
    <p:split orient="ver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03745E3-A82C-4D94-958A-7FF94F823577}" type="slidenum">
              <a:rPr lang="en-US" altLang="sr-Latn-RS"/>
              <a:pPr>
                <a:defRPr/>
              </a:pPr>
              <a:t>‹#›</a:t>
            </a:fld>
            <a:endParaRPr lang="en-US" altLang="sr-Latn-RS"/>
          </a:p>
        </p:txBody>
      </p:sp>
    </p:spTree>
    <p:extLst>
      <p:ext uri="{BB962C8B-B14F-4D97-AF65-F5344CB8AC3E}">
        <p14:creationId xmlns:p14="http://schemas.microsoft.com/office/powerpoint/2010/main" val="1006733609"/>
      </p:ext>
    </p:extLst>
  </p:cSld>
  <p:clrMapOvr>
    <a:masterClrMapping/>
  </p:clrMapOvr>
  <p:transition spd="slow">
    <p:split orient="ver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58ACF5-F3DA-4E81-B358-03C1B24569EF}" type="slidenum">
              <a:rPr lang="en-US" altLang="sr-Latn-RS"/>
              <a:pPr>
                <a:defRPr/>
              </a:pPr>
              <a:t>‹#›</a:t>
            </a:fld>
            <a:endParaRPr lang="en-US" altLang="sr-Latn-RS"/>
          </a:p>
        </p:txBody>
      </p:sp>
    </p:spTree>
    <p:extLst>
      <p:ext uri="{BB962C8B-B14F-4D97-AF65-F5344CB8AC3E}">
        <p14:creationId xmlns:p14="http://schemas.microsoft.com/office/powerpoint/2010/main" val="676848123"/>
      </p:ext>
    </p:extLst>
  </p:cSld>
  <p:clrMapOvr>
    <a:masterClrMapping/>
  </p:clrMapOvr>
  <p:transition spd="slow">
    <p:split orient="ver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76938"/>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152400"/>
            <a:ext cx="6019800" cy="5976938"/>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9D777F-6BF7-446E-BC55-A3DFC97C9830}" type="slidenum">
              <a:rPr lang="en-US" altLang="sr-Latn-RS"/>
              <a:pPr>
                <a:defRPr/>
              </a:pPr>
              <a:t>‹#›</a:t>
            </a:fld>
            <a:endParaRPr lang="en-US" altLang="sr-Latn-RS"/>
          </a:p>
        </p:txBody>
      </p:sp>
    </p:spTree>
    <p:extLst>
      <p:ext uri="{BB962C8B-B14F-4D97-AF65-F5344CB8AC3E}">
        <p14:creationId xmlns:p14="http://schemas.microsoft.com/office/powerpoint/2010/main" val="89784536"/>
      </p:ext>
    </p:extLst>
  </p:cSld>
  <p:clrMapOvr>
    <a:masterClrMapping/>
  </p:clrMapOvr>
  <p:transition spd="slow">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3"/>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22"/>
          <p:cNvSpPr>
            <a:spLocks noGrp="1" noChangeArrowheads="1"/>
          </p:cNvSpPr>
          <p:nvPr>
            <p:ph type="sldNum" sz="quarter" idx="12"/>
          </p:nvPr>
        </p:nvSpPr>
        <p:spPr>
          <a:ln/>
        </p:spPr>
        <p:txBody>
          <a:bodyPr/>
          <a:lstStyle>
            <a:lvl1pPr>
              <a:defRPr/>
            </a:lvl1pPr>
          </a:lstStyle>
          <a:p>
            <a:pPr>
              <a:defRPr/>
            </a:pPr>
            <a:fld id="{A5D8ED7D-4C76-4F6F-8C61-186E36E38238}" type="slidenum">
              <a:rPr lang="sr-Latn-CS" altLang="en-US"/>
              <a:pPr>
                <a:defRPr/>
              </a:pPr>
              <a:t>‹#›</a:t>
            </a:fld>
            <a:endParaRPr lang="sr-Latn-CS" altLang="en-US"/>
          </a:p>
        </p:txBody>
      </p:sp>
    </p:spTree>
    <p:extLst>
      <p:ext uri="{BB962C8B-B14F-4D97-AF65-F5344CB8AC3E}">
        <p14:creationId xmlns:p14="http://schemas.microsoft.com/office/powerpoint/2010/main" val="3021256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2C2D1637-A0F5-471E-A31C-F69E37C5642E}" type="slidenum">
              <a:rPr lang="sr-Latn-CS" altLang="en-US"/>
              <a:pPr>
                <a:defRPr/>
              </a:pPr>
              <a:t>‹#›</a:t>
            </a:fld>
            <a:endParaRPr lang="sr-Latn-CS" altLang="en-US"/>
          </a:p>
        </p:txBody>
      </p:sp>
    </p:spTree>
    <p:extLst>
      <p:ext uri="{BB962C8B-B14F-4D97-AF65-F5344CB8AC3E}">
        <p14:creationId xmlns:p14="http://schemas.microsoft.com/office/powerpoint/2010/main" val="1959018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Date Placeholder 13"/>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22"/>
          <p:cNvSpPr>
            <a:spLocks noGrp="1" noChangeArrowheads="1"/>
          </p:cNvSpPr>
          <p:nvPr>
            <p:ph type="sldNum" sz="quarter" idx="12"/>
          </p:nvPr>
        </p:nvSpPr>
        <p:spPr>
          <a:ln/>
        </p:spPr>
        <p:txBody>
          <a:bodyPr/>
          <a:lstStyle>
            <a:lvl1pPr>
              <a:defRPr/>
            </a:lvl1pPr>
          </a:lstStyle>
          <a:p>
            <a:pPr>
              <a:defRPr/>
            </a:pPr>
            <a:fld id="{1BB749F6-AEA8-49C0-AA6C-435900A254BD}" type="slidenum">
              <a:rPr lang="sr-Latn-CS" altLang="en-US"/>
              <a:pPr>
                <a:defRPr/>
              </a:pPr>
              <a:t>‹#›</a:t>
            </a:fld>
            <a:endParaRPr lang="sr-Latn-CS" altLang="en-US"/>
          </a:p>
        </p:txBody>
      </p:sp>
    </p:spTree>
    <p:extLst>
      <p:ext uri="{BB962C8B-B14F-4D97-AF65-F5344CB8AC3E}">
        <p14:creationId xmlns:p14="http://schemas.microsoft.com/office/powerpoint/2010/main" val="581509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1027"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1028" name="Date Placeholder 13"/>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1029" name="Footer Placeholder 2"/>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1030" name="Slide Number Placeholder 22"/>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FBB433B8-BDE0-4EB3-AA34-392E63B7902F}" type="slidenum">
              <a:rPr lang="sr-Latn-CS" altLang="en-US"/>
              <a:pPr>
                <a:defRPr/>
              </a:pPr>
              <a:t>‹#›</a:t>
            </a:fld>
            <a:endParaRPr lang="sr-Latn-CS" altLang="en-US"/>
          </a:p>
        </p:txBody>
      </p:sp>
      <p:sp>
        <p:nvSpPr>
          <p:cNvPr id="1031" name="Straight Connector 27"/>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1032" name="Straight Connector 28"/>
          <p:cNvSpPr>
            <a:spLocks noChangeShapeType="1"/>
          </p:cNvSpPr>
          <p:nvPr/>
        </p:nvSpPr>
        <p:spPr bwMode="auto">
          <a:xfrm>
            <a:off x="457200" y="1143000"/>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1033" name="Isosceles Triangle 9"/>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Straight Connector 10"/>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2051" name="Isosceles Triangle 11"/>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
        <p:nvSpPr>
          <p:cNvPr id="2052"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2053"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2054" name="Date Placeholder 1"/>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2055" name="Footer Placeholder 2"/>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2056" name="Slide Number Placeholder 3"/>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DB0A268E-E933-4EB7-B027-EDCB158D721D}"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Straight Connector 27"/>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3075" name="Straight Connector 28"/>
          <p:cNvSpPr>
            <a:spLocks noChangeShapeType="1"/>
          </p:cNvSpPr>
          <p:nvPr/>
        </p:nvSpPr>
        <p:spPr bwMode="auto">
          <a:xfrm>
            <a:off x="457200" y="1143000"/>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3076" name="Isosceles Triangle 9"/>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
        <p:nvSpPr>
          <p:cNvPr id="3077"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3078"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3079" name="Rectangle 4"/>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3080" name="Rectangle 5"/>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3081" name="Rectangle 6"/>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6050DE06-B62D-4A96-BC78-71A3808E2654}" type="slidenum">
              <a:rPr lang="en-US" altLang="sr-Latn-RS"/>
              <a:pPr>
                <a:defRPr/>
              </a:pPr>
              <a:t>‹#›</a:t>
            </a:fld>
            <a:endParaRPr lang="en-US" altLang="sr-Latn-RS"/>
          </a:p>
        </p:txBody>
      </p:sp>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ransition spd="slow">
    <p:split orient="vert"/>
  </p:transition>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Straight Connector 27"/>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4099" name="Straight Connector 28"/>
          <p:cNvSpPr>
            <a:spLocks noChangeShapeType="1"/>
          </p:cNvSpPr>
          <p:nvPr/>
        </p:nvSpPr>
        <p:spPr bwMode="auto">
          <a:xfrm>
            <a:off x="457200" y="1143000"/>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4100" name="Isosceles Triangle 9"/>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
        <p:nvSpPr>
          <p:cNvPr id="4101"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4102"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4103" name="Rectangle 10"/>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4104" name="Rectangle 11"/>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4105" name="Rectangle 12"/>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87FBDF6D-3CC7-4554-AC42-023D0ED7DDFF}" type="slidenum">
              <a:rPr lang="en-US" altLang="sr-Latn-RS"/>
              <a:pPr>
                <a:defRPr/>
              </a:pPr>
              <a:t>‹#›</a:t>
            </a:fld>
            <a:endParaRPr lang="en-US" altLang="sr-Latn-RS"/>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ransition spd="slow">
    <p:split orient="vert"/>
  </p:transition>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Straight Connector 27"/>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5123" name="Straight Connector 28"/>
          <p:cNvSpPr>
            <a:spLocks noChangeShapeType="1"/>
          </p:cNvSpPr>
          <p:nvPr/>
        </p:nvSpPr>
        <p:spPr bwMode="auto">
          <a:xfrm>
            <a:off x="457200" y="1143000"/>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5124" name="Isosceles Triangle 9"/>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
        <p:nvSpPr>
          <p:cNvPr id="5125"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5126"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5127" name="Rectangle 4"/>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5128" name="Rectangle 5"/>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5129" name="Rectangle 6"/>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CC02A323-E7D2-4E5B-9733-B361DC5E8A50}" type="slidenum">
              <a:rPr lang="en-US" altLang="sr-Latn-RS"/>
              <a:pPr>
                <a:defRPr/>
              </a:pPr>
              <a:t>‹#›</a:t>
            </a:fld>
            <a:endParaRPr lang="en-US" altLang="sr-Latn-RS"/>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ransition spd="slow">
    <p:split orient="vert"/>
  </p:transition>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Straight Connector 27"/>
          <p:cNvSpPr>
            <a:spLocks noChangeShapeType="1"/>
          </p:cNvSpPr>
          <p:nvPr/>
        </p:nvSpPr>
        <p:spPr bwMode="auto">
          <a:xfrm>
            <a:off x="457200" y="6353175"/>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6147" name="Straight Connector 28"/>
          <p:cNvSpPr>
            <a:spLocks noChangeShapeType="1"/>
          </p:cNvSpPr>
          <p:nvPr/>
        </p:nvSpPr>
        <p:spPr bwMode="auto">
          <a:xfrm>
            <a:off x="457200" y="1143000"/>
            <a:ext cx="8229600" cy="0"/>
          </a:xfrm>
          <a:prstGeom prst="line">
            <a:avLst/>
          </a:prstGeom>
          <a:noFill/>
          <a:ln w="9525" cmpd="sng">
            <a:solidFill>
              <a:schemeClr val="accent2"/>
            </a:solidFill>
            <a:prstDash val="dash"/>
            <a:round/>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en-US" altLang="en-US"/>
          </a:p>
        </p:txBody>
      </p:sp>
      <p:sp>
        <p:nvSpPr>
          <p:cNvPr id="6148" name="Isosceles Triangle 9"/>
          <p:cNvSpPr>
            <a:spLocks noChangeAspect="1" noChangeArrowheads="1"/>
          </p:cNvSpPr>
          <p:nvPr/>
        </p:nvSpPr>
        <p:spPr bwMode="auto">
          <a:xfrm rot="5400000">
            <a:off x="419100" y="6467475"/>
            <a:ext cx="190500" cy="120650"/>
          </a:xfrm>
          <a:prstGeom prst="triangle">
            <a:avLst>
              <a:gd name="adj" fmla="val 50000"/>
            </a:avLst>
          </a:prstGeom>
          <a:solidFill>
            <a:schemeClr val="accent2"/>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Gill Sans MT" panose="020B0502020104020203" pitchFamily="34" charset="0"/>
            </a:endParaRPr>
          </a:p>
        </p:txBody>
      </p:sp>
      <p:sp>
        <p:nvSpPr>
          <p:cNvPr id="6149" name="Title Placeholder 21"/>
          <p:cNvSpPr>
            <a:spLocks noGrp="1" noChangeArrowheads="1"/>
          </p:cNvSpPr>
          <p:nvPr>
            <p:ph type="title" idx="4294967295"/>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6150" name="Text Placeholder 12"/>
          <p:cNvSpPr>
            <a:spLocks noGrp="1" noChangeArrowheads="1"/>
          </p:cNvSpPr>
          <p:nvPr>
            <p:ph type="body" idx="4294967295"/>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6151" name="Rectangle 4"/>
          <p:cNvSpPr>
            <a:spLocks noGrp="1" noChangeArrowheads="1"/>
          </p:cNvSpPr>
          <p:nvPr>
            <p:ph type="dt" sz="half" idx="2"/>
          </p:nvPr>
        </p:nvSpPr>
        <p:spPr bwMode="auto">
          <a:xfrm>
            <a:off x="6400800" y="6356350"/>
            <a:ext cx="2289175"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6152" name="Rectangle 5"/>
          <p:cNvSpPr>
            <a:spLocks noGrp="1" noChangeArrowheads="1"/>
          </p:cNvSpPr>
          <p:nvPr>
            <p:ph type="ftr" sz="quarter" idx="3"/>
          </p:nvPr>
        </p:nvSpPr>
        <p:spPr bwMode="auto">
          <a:xfrm>
            <a:off x="2898775" y="6356350"/>
            <a:ext cx="3505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400">
                <a:solidFill>
                  <a:schemeClr val="tx2"/>
                </a:solidFill>
                <a:latin typeface="Arial" panose="020B0604020202020204" pitchFamily="34" charset="0"/>
              </a:defRPr>
            </a:lvl1pPr>
          </a:lstStyle>
          <a:p>
            <a:pPr>
              <a:defRPr/>
            </a:pPr>
            <a:endParaRPr lang="en-US"/>
          </a:p>
        </p:txBody>
      </p:sp>
      <p:sp>
        <p:nvSpPr>
          <p:cNvPr id="6153" name="Rectangle 6"/>
          <p:cNvSpPr>
            <a:spLocks noGrp="1" noChangeArrowheads="1"/>
          </p:cNvSpPr>
          <p:nvPr>
            <p:ph type="sldNum" sz="quarter" idx="4"/>
          </p:nvPr>
        </p:nvSpPr>
        <p:spPr bwMode="auto">
          <a:xfrm>
            <a:off x="612775" y="6356350"/>
            <a:ext cx="1981200" cy="365125"/>
          </a:xfrm>
          <a:prstGeom prst="rect">
            <a:avLst/>
          </a:prstGeom>
          <a:noFill/>
          <a:ln w="9525">
            <a:noFill/>
            <a:miter lim="800000"/>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a:solidFill>
                  <a:schemeClr val="tx2"/>
                </a:solidFill>
              </a:defRPr>
            </a:lvl1pPr>
          </a:lstStyle>
          <a:p>
            <a:pPr>
              <a:defRPr/>
            </a:pPr>
            <a:fld id="{1598B8D8-BE33-41E7-A0A9-009D4BBEEEE1}" type="slidenum">
              <a:rPr lang="en-US" altLang="sr-Latn-RS"/>
              <a:pPr>
                <a:defRPr/>
              </a:pPr>
              <a:t>‹#›</a:t>
            </a:fld>
            <a:endParaRPr lang="en-US" altLang="sr-Latn-RS"/>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ransition spd="slow">
    <p:split orient="vert"/>
  </p:transition>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kenhub.com/en/library/anatomy/occipital-artery" TargetMode="Externa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8.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 Id="rId5" Type="http://schemas.openxmlformats.org/officeDocument/2006/relationships/image" Target="../media/image37.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0.png"/><Relationship Id="rId1" Type="http://schemas.openxmlformats.org/officeDocument/2006/relationships/slideLayout" Target="../slideLayouts/slideLayout13.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70.jpeg"/></Relationships>
</file>

<file path=ppt/slides/_rels/slide86.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jpeg"/><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40.xml"/><Relationship Id="rId1" Type="http://schemas.openxmlformats.org/officeDocument/2006/relationships/tags" Target="../tags/tag3.xml"/></Relationships>
</file>

<file path=ppt/slides/_rels/slide8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slideLayout" Target="../slideLayouts/slideLayout51.xml"/><Relationship Id="rId1" Type="http://schemas.openxmlformats.org/officeDocument/2006/relationships/tags" Target="../tags/tag4.xml"/></Relationships>
</file>

<file path=ppt/slides/_rels/slide9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slideLayout" Target="../slideLayouts/slideLayout51.xml"/><Relationship Id="rId1" Type="http://schemas.openxmlformats.org/officeDocument/2006/relationships/tags" Target="../tags/tag5.xml"/></Relationships>
</file>

<file path=ppt/slides/_rels/slide9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1.xml"/></Relationships>
</file>

<file path=ppt/slides/_rels/slide9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slideLayout" Target="../slideLayouts/slideLayout40.xml"/><Relationship Id="rId1" Type="http://schemas.openxmlformats.org/officeDocument/2006/relationships/tags" Target="../tags/tag6.xml"/></Relationships>
</file>

<file path=ppt/slides/_rels/slide9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40.xml"/><Relationship Id="rId1" Type="http://schemas.openxmlformats.org/officeDocument/2006/relationships/tags" Target="../tags/tag7.xml"/></Relationships>
</file>

<file path=ppt/slides/_rels/slide9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62.xml"/></Relationships>
</file>

<file path=ppt/slides/_rels/slide9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3"/>
          <p:cNvSpPr>
            <a:spLocks noGrp="1" noChangeArrowheads="1"/>
          </p:cNvSpPr>
          <p:nvPr>
            <p:ph type="body" sz="half" idx="4294967295"/>
          </p:nvPr>
        </p:nvSpPr>
        <p:spPr>
          <a:xfrm>
            <a:off x="214312" y="809625"/>
            <a:ext cx="8606160" cy="6048375"/>
          </a:xfrm>
        </p:spPr>
        <p:txBody>
          <a:bodyPr/>
          <a:lstStyle/>
          <a:p>
            <a:pPr algn="ctr" eaLnBrk="1" hangingPunct="1">
              <a:lnSpc>
                <a:spcPct val="80000"/>
              </a:lnSpc>
              <a:buFont typeface="Wingdings 3" panose="05040102010807070707" pitchFamily="18" charset="2"/>
              <a:buNone/>
            </a:pPr>
            <a:r>
              <a:rPr lang="en-US" altLang="en-US" sz="2400" b="1" u="sng" dirty="0">
                <a:latin typeface="Times New Roman" panose="02020603050405020304" pitchFamily="18" charset="0"/>
                <a:cs typeface="Times New Roman" panose="02020603050405020304" pitchFamily="18" charset="0"/>
              </a:rPr>
              <a:t>(BONES OF THE SKULL- CRANIUM</a:t>
            </a:r>
            <a:r>
              <a:rPr lang="en-US" altLang="en-US" sz="2400" b="1" dirty="0">
                <a:latin typeface="Times New Roman" panose="02020603050405020304" pitchFamily="18" charset="0"/>
                <a:cs typeface="Times New Roman" panose="02020603050405020304" pitchFamily="18" charset="0"/>
              </a:rPr>
              <a:t>)</a:t>
            </a:r>
          </a:p>
          <a:p>
            <a:pPr eaLnBrk="1" hangingPunct="1">
              <a:lnSpc>
                <a:spcPct val="80000"/>
              </a:lnSpc>
              <a:buFont typeface="Wingdings 3" panose="05040102010807070707" pitchFamily="18" charset="2"/>
              <a:buNone/>
            </a:pPr>
            <a:endParaRPr lang="en-US" altLang="en-US" sz="2400" b="1" i="1" dirty="0">
              <a:latin typeface="Times New Roman" panose="02020603050405020304" pitchFamily="18" charset="0"/>
              <a:cs typeface="Times New Roman" panose="02020603050405020304" pitchFamily="18" charset="0"/>
            </a:endParaRPr>
          </a:p>
          <a:p>
            <a:pPr eaLnBrk="1" hangingPunct="1">
              <a:lnSpc>
                <a:spcPct val="80000"/>
              </a:lnSpc>
              <a:buFont typeface="Wingdings 3" panose="05040102010807070707" pitchFamily="18" charset="2"/>
              <a:buNone/>
            </a:pPr>
            <a:r>
              <a:rPr lang="en-US" altLang="en-US" sz="2400" b="1" i="1" dirty="0">
                <a:latin typeface="Times New Roman" panose="02020603050405020304" pitchFamily="18" charset="0"/>
                <a:cs typeface="Times New Roman" panose="02020603050405020304" pitchFamily="18" charset="0"/>
              </a:rPr>
              <a:t>OSSA CRANI </a:t>
            </a:r>
            <a:r>
              <a:rPr lang="en-US" altLang="en-US" sz="2400" b="1" dirty="0">
                <a:latin typeface="Times New Roman" panose="02020603050405020304" pitchFamily="18" charset="0"/>
                <a:cs typeface="Times New Roman" panose="02020603050405020304" pitchFamily="18" charset="0"/>
              </a:rPr>
              <a:t>(CEREBRAL CRANIUM - NEUROCRANIUM)</a:t>
            </a:r>
          </a:p>
          <a:p>
            <a:pPr eaLnBrk="1" hangingPunct="1">
              <a:lnSpc>
                <a:spcPct val="80000"/>
              </a:lnSpc>
              <a:buFont typeface="Wingdings 3" panose="05040102010807070707" pitchFamily="18" charset="2"/>
              <a:buNone/>
            </a:pPr>
            <a:r>
              <a:rPr lang="en-US" altLang="en-US" sz="2400" b="1" i="1" dirty="0">
                <a:latin typeface="Times New Roman" panose="02020603050405020304" pitchFamily="18" charset="0"/>
                <a:cs typeface="Times New Roman" panose="02020603050405020304" pitchFamily="18" charset="0"/>
              </a:rPr>
              <a:t>OSSA FACIEI </a:t>
            </a:r>
            <a:r>
              <a:rPr lang="en-US" altLang="en-US" sz="2400" b="1" dirty="0">
                <a:latin typeface="Times New Roman" panose="02020603050405020304" pitchFamily="18" charset="0"/>
                <a:cs typeface="Times New Roman" panose="02020603050405020304" pitchFamily="18" charset="0"/>
              </a:rPr>
              <a:t>(VISCERAL CRANIUM)</a:t>
            </a:r>
            <a:endParaRPr lang="en-US" altLang="en-US" sz="2400" dirty="0">
              <a:latin typeface="Times New Roman" panose="02020603050405020304" pitchFamily="18" charset="0"/>
              <a:cs typeface="Times New Roman" panose="02020603050405020304" pitchFamily="18" charset="0"/>
            </a:endParaRPr>
          </a:p>
          <a:p>
            <a:pPr eaLnBrk="1" hangingPunct="1">
              <a:lnSpc>
                <a:spcPct val="80000"/>
              </a:lnSpc>
              <a:buFont typeface="Wingdings 3" panose="05040102010807070707" pitchFamily="18" charset="2"/>
              <a:buNone/>
            </a:pPr>
            <a:endParaRPr lang="en-US" altLang="en-US" sz="1600" b="1" i="1" dirty="0">
              <a:latin typeface="Comic Sans MS" panose="030F0702030302020204" pitchFamily="66" charset="0"/>
            </a:endParaRPr>
          </a:p>
          <a:p>
            <a:pPr eaLnBrk="1" hangingPunct="1">
              <a:lnSpc>
                <a:spcPct val="80000"/>
              </a:lnSpc>
              <a:buFont typeface="Wingdings 3" panose="05040102010807070707" pitchFamily="18" charset="2"/>
              <a:buNone/>
            </a:pPr>
            <a:r>
              <a:rPr lang="en-US" altLang="en-US" sz="1600" b="1" i="1" dirty="0">
                <a:latin typeface="Comic Sans MS" panose="030F0702030302020204" pitchFamily="66" charset="0"/>
              </a:rPr>
              <a:t>    </a:t>
            </a:r>
            <a:endParaRPr lang="en-US" altLang="en-US" sz="1200" b="1" i="1" dirty="0"/>
          </a:p>
          <a:p>
            <a:pPr eaLnBrk="1" hangingPunct="1">
              <a:lnSpc>
                <a:spcPct val="80000"/>
              </a:lnSpc>
              <a:buFont typeface="Wingdings 3" panose="05040102010807070707" pitchFamily="18" charset="2"/>
              <a:buNone/>
            </a:pPr>
            <a:endParaRPr lang="en-US" altLang="en-US" sz="1600" b="1" i="1" dirty="0"/>
          </a:p>
        </p:txBody>
      </p:sp>
      <p:pic>
        <p:nvPicPr>
          <p:cNvPr id="8195" name="Picture 5" descr="scan0002"/>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5357813" y="3286125"/>
            <a:ext cx="2992437" cy="2713038"/>
          </a:xfrm>
          <a:prstGeom prst="rect">
            <a:avLst/>
          </a:prstGeom>
          <a:noFill/>
          <a:ln w="28575">
            <a:solidFill>
              <a:srgbClr val="FFCC00"/>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1DBAEAC3-52A6-1823-40AF-3B82AAD7FC77}"/>
              </a:ext>
            </a:extLst>
          </p:cNvPr>
          <p:cNvPicPr>
            <a:picLocks noChangeAspect="1"/>
          </p:cNvPicPr>
          <p:nvPr/>
        </p:nvPicPr>
        <p:blipFill>
          <a:blip r:embed="rId3"/>
          <a:stretch>
            <a:fillRect/>
          </a:stretch>
        </p:blipFill>
        <p:spPr>
          <a:xfrm>
            <a:off x="539552" y="2998518"/>
            <a:ext cx="4243738" cy="3288252"/>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7C85258-C0D6-C367-32A3-4FC3B1736DEE}"/>
            </a:ext>
          </a:extLst>
        </p:cNvPr>
        <p:cNvGrpSpPr/>
        <p:nvPr/>
      </p:nvGrpSpPr>
      <p:grpSpPr>
        <a:xfrm>
          <a:off x="0" y="0"/>
          <a:ext cx="0" cy="0"/>
          <a:chOff x="0" y="0"/>
          <a:chExt cx="0" cy="0"/>
        </a:xfrm>
      </p:grpSpPr>
      <p:pic>
        <p:nvPicPr>
          <p:cNvPr id="18436" name="Picture 2">
            <a:extLst>
              <a:ext uri="{FF2B5EF4-FFF2-40B4-BE49-F238E27FC236}">
                <a16:creationId xmlns:a16="http://schemas.microsoft.com/office/drawing/2014/main" id="{745F39F1-ABBE-2F5F-7E5D-DECE56C5F85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7055" t="10187" r="23402" b="9309"/>
          <a:stretch>
            <a:fillRect/>
          </a:stretch>
        </p:blipFill>
        <p:spPr>
          <a:xfrm>
            <a:off x="5091258" y="980728"/>
            <a:ext cx="4038600" cy="3690937"/>
          </a:xfrm>
          <a:noFill/>
        </p:spPr>
      </p:pic>
      <p:sp>
        <p:nvSpPr>
          <p:cNvPr id="18434" name="Title 1">
            <a:extLst>
              <a:ext uri="{FF2B5EF4-FFF2-40B4-BE49-F238E27FC236}">
                <a16:creationId xmlns:a16="http://schemas.microsoft.com/office/drawing/2014/main" id="{44E1FBA8-8995-EA1D-9B93-C09357885817}"/>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
        <p:nvSpPr>
          <p:cNvPr id="15363" name="Content Placeholder 2">
            <a:extLst>
              <a:ext uri="{FF2B5EF4-FFF2-40B4-BE49-F238E27FC236}">
                <a16:creationId xmlns:a16="http://schemas.microsoft.com/office/drawing/2014/main" id="{DA203D4D-EBBA-0C7B-095F-8612F8192487}"/>
              </a:ext>
            </a:extLst>
          </p:cNvPr>
          <p:cNvSpPr>
            <a:spLocks noGrp="1"/>
          </p:cNvSpPr>
          <p:nvPr>
            <p:ph sz="half" idx="1"/>
          </p:nvPr>
        </p:nvSpPr>
        <p:spPr>
          <a:xfrm>
            <a:off x="0" y="571500"/>
            <a:ext cx="9129858" cy="6286500"/>
          </a:xfrm>
        </p:spPr>
        <p:txBody>
          <a:bodyPr/>
          <a:lstStyle/>
          <a:p>
            <a:pPr marL="514350" indent="-514350">
              <a:lnSpc>
                <a:spcPct val="80000"/>
              </a:lnSpc>
              <a:buFont typeface="Wingdings 3" panose="05040102010807070707" pitchFamily="18" charset="2"/>
              <a:buAutoNum type="arabicParenR"/>
              <a:defRPr/>
            </a:pPr>
            <a:r>
              <a:rPr lang="en-US" altLang="en-US" sz="2400" b="1" u="sng" dirty="0">
                <a:latin typeface="Times New Roman" panose="02020603050405020304" pitchFamily="18" charset="0"/>
                <a:cs typeface="Times New Roman" panose="02020603050405020304" pitchFamily="18" charset="0"/>
              </a:rPr>
              <a:t>Vertical part</a:t>
            </a:r>
            <a:r>
              <a:rPr lang="sr-Cyrl-RS" altLang="en-US" sz="2400" b="1" u="sng" dirty="0">
                <a:latin typeface="Times New Roman" panose="02020603050405020304" pitchFamily="18" charset="0"/>
                <a:cs typeface="Times New Roman" panose="02020603050405020304" pitchFamily="18" charset="0"/>
              </a:rPr>
              <a:t> –</a:t>
            </a:r>
            <a:r>
              <a:rPr lang="en-GB" altLang="en-US" sz="2400" b="1" u="sng" dirty="0">
                <a:latin typeface="Times New Roman" panose="02020603050405020304" pitchFamily="18" charset="0"/>
                <a:cs typeface="Times New Roman" panose="02020603050405020304" pitchFamily="18" charset="0"/>
              </a:rPr>
              <a:t> Squama frontalis</a:t>
            </a:r>
          </a:p>
          <a:p>
            <a:pPr marL="0" indent="0">
              <a:lnSpc>
                <a:spcPct val="80000"/>
              </a:lnSpc>
              <a:buNone/>
              <a:defRPr/>
            </a:pPr>
            <a:br>
              <a:rPr lang="sr-Cyrl-RS" altLang="en-US" sz="1000" dirty="0">
                <a:latin typeface="Times New Roman" panose="02020603050405020304" pitchFamily="18" charset="0"/>
                <a:cs typeface="Times New Roman" panose="02020603050405020304" pitchFamily="18" charset="0"/>
              </a:rPr>
            </a:br>
            <a:r>
              <a:rPr lang="en-GB" altLang="en-US" sz="2400" dirty="0">
                <a:latin typeface="Times New Roman" panose="02020603050405020304" pitchFamily="18" charset="0"/>
                <a:cs typeface="Times New Roman" panose="02020603050405020304" pitchFamily="18" charset="0"/>
              </a:rPr>
              <a:t>a) </a:t>
            </a:r>
            <a:r>
              <a:rPr lang="en-GB" altLang="en-US" sz="2400" b="1" dirty="0">
                <a:solidFill>
                  <a:srgbClr val="0000FF"/>
                </a:solidFill>
                <a:latin typeface="Times New Roman" panose="02020603050405020304" pitchFamily="18" charset="0"/>
                <a:cs typeface="Times New Roman" panose="02020603050405020304" pitchFamily="18" charset="0"/>
              </a:rPr>
              <a:t>External surface (facies externa)</a:t>
            </a:r>
            <a:r>
              <a:rPr lang="en-US" altLang="en-US" sz="2400" b="1" dirty="0">
                <a:solidFill>
                  <a:srgbClr val="0000FF"/>
                </a:solidFill>
                <a:latin typeface="Times New Roman" panose="02020603050405020304" pitchFamily="18" charset="0"/>
                <a:cs typeface="Times New Roman" panose="02020603050405020304" pitchFamily="18" charset="0"/>
              </a:rPr>
              <a:t>:</a:t>
            </a:r>
          </a:p>
          <a:p>
            <a:pPr marL="0" indent="0">
              <a:lnSpc>
                <a:spcPct val="80000"/>
              </a:lnSpc>
              <a:buNone/>
              <a:defRPr/>
            </a:pPr>
            <a:br>
              <a:rPr lang="en-US" altLang="en-US" sz="1000" b="1" dirty="0">
                <a:solidFill>
                  <a:srgbClr val="0000FF"/>
                </a:solidFill>
                <a:latin typeface="Times New Roman" panose="02020603050405020304" pitchFamily="18" charset="0"/>
                <a:cs typeface="Times New Roman" panose="02020603050405020304" pitchFamily="18" charset="0"/>
              </a:rPr>
            </a:br>
            <a:r>
              <a:rPr lang="en-GB" altLang="en-US" sz="2200" dirty="0">
                <a:latin typeface="Times New Roman" panose="02020603050405020304" pitchFamily="18" charset="0"/>
                <a:cs typeface="Times New Roman" panose="02020603050405020304" pitchFamily="18" charset="0"/>
              </a:rPr>
              <a:t>- </a:t>
            </a:r>
            <a:r>
              <a:rPr lang="en-GB" altLang="en-US" sz="2200" b="1" dirty="0">
                <a:latin typeface="Times New Roman" panose="02020603050405020304" pitchFamily="18" charset="0"/>
                <a:cs typeface="Times New Roman" panose="02020603050405020304" pitchFamily="18" charset="0"/>
              </a:rPr>
              <a:t>arcus </a:t>
            </a:r>
            <a:r>
              <a:rPr lang="en-GB" altLang="en-US" sz="2200" b="1" dirty="0" err="1">
                <a:latin typeface="Times New Roman" panose="02020603050405020304" pitchFamily="18" charset="0"/>
                <a:cs typeface="Times New Roman" panose="02020603050405020304" pitchFamily="18" charset="0"/>
              </a:rPr>
              <a:t>superciliaris</a:t>
            </a:r>
            <a:r>
              <a:rPr lang="en-US" altLang="en-US" sz="2200" b="1" dirty="0">
                <a:latin typeface="Times New Roman" panose="02020603050405020304" pitchFamily="18" charset="0"/>
                <a:cs typeface="Times New Roman" panose="02020603050405020304" pitchFamily="18" charset="0"/>
              </a:rPr>
              <a:t> (superciliary arch)</a:t>
            </a:r>
            <a:endParaRPr lang="sr-Cyrl-RS" altLang="en-US" sz="2200" b="1" dirty="0">
              <a:latin typeface="Times New Roman" panose="02020603050405020304" pitchFamily="18" charset="0"/>
              <a:cs typeface="Times New Roman" panose="02020603050405020304" pitchFamily="18" charset="0"/>
            </a:endParaRPr>
          </a:p>
          <a:p>
            <a:pPr marL="0" indent="0">
              <a:lnSpc>
                <a:spcPct val="80000"/>
              </a:lnSpc>
              <a:buNone/>
              <a:defRPr/>
            </a:pPr>
            <a:r>
              <a:rPr lang="en-GB" sz="1600" dirty="0">
                <a:latin typeface="Times New Roman" panose="02020603050405020304" pitchFamily="18" charset="0"/>
                <a:cs typeface="Times New Roman" panose="02020603050405020304" pitchFamily="18" charset="0"/>
              </a:rPr>
              <a:t>Just superior to the orbits, bone has curved elevation -</a:t>
            </a:r>
            <a:br>
              <a:rPr lang="en-GB" sz="1600" dirty="0">
                <a:latin typeface="Times New Roman" panose="02020603050405020304" pitchFamily="18" charset="0"/>
                <a:cs typeface="Times New Roman" panose="02020603050405020304" pitchFamily="18" charset="0"/>
              </a:rPr>
            </a:br>
            <a:r>
              <a:rPr lang="en-GB" sz="1600" dirty="0">
                <a:latin typeface="Times New Roman" panose="02020603050405020304" pitchFamily="18" charset="0"/>
                <a:cs typeface="Times New Roman" panose="02020603050405020304" pitchFamily="18" charset="0"/>
              </a:rPr>
              <a:t>superciliary arches, which lie just deep to our eyebrows.</a:t>
            </a:r>
            <a:br>
              <a:rPr lang="en-GB" altLang="en-US" sz="24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a:t>
            </a:r>
            <a:r>
              <a:rPr lang="en-GB" altLang="en-US" sz="2000" b="1" dirty="0" err="1">
                <a:latin typeface="Times New Roman" panose="02020603050405020304" pitchFamily="18" charset="0"/>
                <a:cs typeface="Times New Roman" panose="02020603050405020304" pitchFamily="18" charset="0"/>
              </a:rPr>
              <a:t>glabela</a:t>
            </a:r>
            <a:r>
              <a:rPr lang="en-US" altLang="en-US" sz="2000" b="1" dirty="0">
                <a:latin typeface="Times New Roman" panose="02020603050405020304" pitchFamily="18" charset="0"/>
                <a:cs typeface="Times New Roman" panose="02020603050405020304" pitchFamily="18" charset="0"/>
              </a:rPr>
              <a:t> </a:t>
            </a:r>
            <a:br>
              <a:rPr lang="en-US" altLang="en-US" sz="2400" b="1" dirty="0">
                <a:latin typeface="Times New Roman" panose="02020603050405020304" pitchFamily="18" charset="0"/>
                <a:cs typeface="Times New Roman" panose="02020603050405020304" pitchFamily="18" charset="0"/>
              </a:rPr>
            </a:br>
            <a:r>
              <a:rPr lang="en-GB" sz="1600" dirty="0">
                <a:latin typeface="Times New Roman" panose="02020603050405020304" pitchFamily="18" charset="0"/>
                <a:cs typeface="Times New Roman" panose="02020603050405020304" pitchFamily="18" charset="0"/>
              </a:rPr>
              <a:t>It is the smooth prominence of the frontal bone between the </a:t>
            </a:r>
            <a:br>
              <a:rPr lang="en-GB" sz="1600" dirty="0">
                <a:latin typeface="Times New Roman" panose="02020603050405020304" pitchFamily="18" charset="0"/>
                <a:cs typeface="Times New Roman" panose="02020603050405020304" pitchFamily="18" charset="0"/>
              </a:rPr>
            </a:br>
            <a:r>
              <a:rPr lang="en-GB" sz="1600" dirty="0">
                <a:latin typeface="Times New Roman" panose="02020603050405020304" pitchFamily="18" charset="0"/>
                <a:cs typeface="Times New Roman" panose="02020603050405020304" pitchFamily="18" charset="0"/>
              </a:rPr>
              <a:t>superciliary arches in the midline</a:t>
            </a:r>
            <a:br>
              <a:rPr lang="en-US" altLang="en-US" sz="2400" b="1" dirty="0">
                <a:latin typeface="Times New Roman" panose="02020603050405020304" pitchFamily="18" charset="0"/>
                <a:cs typeface="Times New Roman" panose="02020603050405020304" pitchFamily="18" charset="0"/>
              </a:rPr>
            </a:br>
            <a:r>
              <a:rPr lang="en-US" altLang="en-US" sz="1600" dirty="0">
                <a:latin typeface="Times New Roman" panose="02020603050405020304" pitchFamily="18" charset="0"/>
                <a:cs typeface="Times New Roman" panose="02020603050405020304" pitchFamily="18" charset="0"/>
              </a:rPr>
              <a:t>(at the level of glabella - </a:t>
            </a:r>
            <a:r>
              <a:rPr lang="en-US" altLang="en-US" sz="1600" dirty="0" err="1">
                <a:latin typeface="Times New Roman" panose="02020603050405020304" pitchFamily="18" charset="0"/>
                <a:cs typeface="Times New Roman" panose="02020603050405020304" pitchFamily="18" charset="0"/>
              </a:rPr>
              <a:t>sutura</a:t>
            </a:r>
            <a:r>
              <a:rPr lang="en-US" altLang="en-US" sz="1600" dirty="0">
                <a:latin typeface="Times New Roman" panose="02020603050405020304" pitchFamily="18" charset="0"/>
                <a:cs typeface="Times New Roman" panose="02020603050405020304" pitchFamily="18" charset="0"/>
              </a:rPr>
              <a:t> frontalis s. </a:t>
            </a:r>
            <a:r>
              <a:rPr lang="en-US" altLang="en-US" sz="1600" dirty="0" err="1">
                <a:latin typeface="Times New Roman" panose="02020603050405020304" pitchFamily="18" charset="0"/>
                <a:cs typeface="Times New Roman" panose="02020603050405020304" pitchFamily="18" charset="0"/>
              </a:rPr>
              <a:t>metopica</a:t>
            </a:r>
            <a:r>
              <a:rPr lang="en-US" altLang="en-US" sz="1600" dirty="0">
                <a:latin typeface="Times New Roman" panose="02020603050405020304" pitchFamily="18" charset="0"/>
                <a:cs typeface="Times New Roman" panose="02020603050405020304" pitchFamily="18" charset="0"/>
              </a:rPr>
              <a:t>; </a:t>
            </a:r>
            <a:br>
              <a:rPr lang="en-US" altLang="en-US" sz="1600" dirty="0">
                <a:latin typeface="Times New Roman" panose="02020603050405020304" pitchFamily="18" charset="0"/>
                <a:cs typeface="Times New Roman" panose="02020603050405020304" pitchFamily="18" charset="0"/>
              </a:rPr>
            </a:br>
            <a:r>
              <a:rPr lang="en-US" altLang="en-US" sz="1600" dirty="0">
                <a:latin typeface="Times New Roman" panose="02020603050405020304" pitchFamily="18" charset="0"/>
                <a:cs typeface="Times New Roman" panose="02020603050405020304" pitchFamily="18" charset="0"/>
              </a:rPr>
              <a:t>below to glabella - </a:t>
            </a:r>
            <a:r>
              <a:rPr lang="en-US" altLang="en-US" sz="1600" dirty="0" err="1">
                <a:latin typeface="Times New Roman" panose="02020603050405020304" pitchFamily="18" charset="0"/>
                <a:cs typeface="Times New Roman" panose="02020603050405020304" pitchFamily="18" charset="0"/>
              </a:rPr>
              <a:t>sutura</a:t>
            </a:r>
            <a:r>
              <a:rPr lang="en-US" altLang="en-US" sz="1600" dirty="0">
                <a:latin typeface="Times New Roman" panose="02020603050405020304" pitchFamily="18" charset="0"/>
                <a:cs typeface="Times New Roman" panose="02020603050405020304" pitchFamily="18" charset="0"/>
              </a:rPr>
              <a:t> </a:t>
            </a:r>
            <a:r>
              <a:rPr lang="en-US" altLang="en-US" sz="1600" dirty="0" err="1">
                <a:latin typeface="Times New Roman" panose="02020603050405020304" pitchFamily="18" charset="0"/>
                <a:cs typeface="Times New Roman" panose="02020603050405020304" pitchFamily="18" charset="0"/>
              </a:rPr>
              <a:t>nasofrontalis</a:t>
            </a:r>
            <a:r>
              <a:rPr lang="en-US" altLang="en-US" sz="1600" dirty="0">
                <a:latin typeface="Times New Roman" panose="02020603050405020304" pitchFamily="18" charset="0"/>
                <a:cs typeface="Times New Roman" panose="02020603050405020304" pitchFamily="18" charset="0"/>
              </a:rPr>
              <a:t>)</a:t>
            </a:r>
          </a:p>
          <a:p>
            <a:pPr>
              <a:lnSpc>
                <a:spcPct val="80000"/>
              </a:lnSpc>
              <a:buFont typeface="Wingdings 3" panose="05040102010807070707" pitchFamily="18" charset="2"/>
              <a:buNone/>
              <a:defRPr/>
            </a:pPr>
            <a:r>
              <a:rPr lang="en-US" altLang="en-US" sz="2200" b="1" dirty="0">
                <a:latin typeface="Times New Roman" panose="02020603050405020304" pitchFamily="18" charset="0"/>
                <a:cs typeface="Times New Roman" panose="02020603050405020304" pitchFamily="18" charset="0"/>
              </a:rPr>
              <a:t>- tuber </a:t>
            </a:r>
            <a:r>
              <a:rPr lang="en-US" altLang="en-US" sz="2200" b="1" dirty="0" err="1">
                <a:latin typeface="Times New Roman" panose="02020603050405020304" pitchFamily="18" charset="0"/>
                <a:cs typeface="Times New Roman" panose="02020603050405020304" pitchFamily="18" charset="0"/>
              </a:rPr>
              <a:t>frontale</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eminentia</a:t>
            </a:r>
            <a:r>
              <a:rPr lang="en-US" altLang="en-US" sz="2200" b="1" dirty="0">
                <a:latin typeface="Times New Roman" panose="02020603050405020304" pitchFamily="18" charset="0"/>
                <a:cs typeface="Times New Roman" panose="02020603050405020304" pitchFamily="18" charset="0"/>
              </a:rPr>
              <a:t> frontalis)</a:t>
            </a:r>
          </a:p>
          <a:p>
            <a:pPr>
              <a:lnSpc>
                <a:spcPct val="80000"/>
              </a:lnSpc>
              <a:buNone/>
              <a:defRPr/>
            </a:pPr>
            <a:r>
              <a:rPr lang="en-GB" sz="1600" dirty="0">
                <a:latin typeface="Times New Roman" panose="02020603050405020304" pitchFamily="18" charset="0"/>
                <a:cs typeface="Times New Roman" panose="02020603050405020304" pitchFamily="18" charset="0"/>
              </a:rPr>
              <a:t>Elevation of the external surface above </a:t>
            </a:r>
            <a:r>
              <a:rPr lang="en-GB" sz="1600" b="0" i="0" dirty="0">
                <a:effectLst/>
                <a:latin typeface="Times New Roman" panose="02020603050405020304" pitchFamily="18" charset="0"/>
                <a:cs typeface="Times New Roman" panose="02020603050405020304" pitchFamily="18" charset="0"/>
              </a:rPr>
              <a:t>the supraciliary arch</a:t>
            </a:r>
            <a:endParaRPr lang="sr-Cyrl-RS" altLang="en-US" sz="2400" b="1" dirty="0">
              <a:latin typeface="Times New Roman" panose="02020603050405020304" pitchFamily="18" charset="0"/>
              <a:cs typeface="Times New Roman" panose="02020603050405020304" pitchFamily="18" charset="0"/>
            </a:endParaRPr>
          </a:p>
          <a:p>
            <a:pPr marL="174625" indent="-174625">
              <a:lnSpc>
                <a:spcPct val="80000"/>
              </a:lnSpc>
              <a:buNone/>
              <a:defRPr/>
            </a:pPr>
            <a:r>
              <a:rPr lang="sr-Cyrl-RS" altLang="en-US" sz="2400" b="1" dirty="0">
                <a:latin typeface="Times New Roman" panose="02020603050405020304" pitchFamily="18" charset="0"/>
                <a:cs typeface="Times New Roman" panose="02020603050405020304" pitchFamily="18" charset="0"/>
              </a:rPr>
              <a:t>- </a:t>
            </a:r>
            <a:r>
              <a:rPr lang="en-GB" altLang="en-US" sz="2200" b="1" dirty="0">
                <a:latin typeface="Times New Roman" panose="02020603050405020304" pitchFamily="18" charset="0"/>
                <a:cs typeface="Times New Roman" panose="02020603050405020304" pitchFamily="18" charset="0"/>
              </a:rPr>
              <a:t>supraorbital margin (</a:t>
            </a:r>
            <a:r>
              <a:rPr lang="en-GB" altLang="en-US" sz="2200" b="1" dirty="0" err="1">
                <a:latin typeface="Times New Roman" panose="02020603050405020304" pitchFamily="18" charset="0"/>
                <a:cs typeface="Times New Roman" panose="02020603050405020304" pitchFamily="18" charset="0"/>
              </a:rPr>
              <a:t>margo</a:t>
            </a:r>
            <a:r>
              <a:rPr lang="en-GB" altLang="en-US" sz="2200" b="1" dirty="0">
                <a:latin typeface="Times New Roman" panose="02020603050405020304" pitchFamily="18" charset="0"/>
                <a:cs typeface="Times New Roman" panose="02020603050405020304" pitchFamily="18" charset="0"/>
              </a:rPr>
              <a:t> </a:t>
            </a:r>
            <a:r>
              <a:rPr lang="en-GB" altLang="en-US" sz="2200" b="1" dirty="0" err="1">
                <a:latin typeface="Times New Roman" panose="02020603050405020304" pitchFamily="18" charset="0"/>
                <a:cs typeface="Times New Roman" panose="02020603050405020304" pitchFamily="18" charset="0"/>
              </a:rPr>
              <a:t>supraorbitalis</a:t>
            </a:r>
            <a:r>
              <a:rPr lang="en-GB" altLang="en-US" sz="2200" b="1" dirty="0">
                <a:latin typeface="Times New Roman" panose="02020603050405020304" pitchFamily="18" charset="0"/>
                <a:cs typeface="Times New Roman" panose="02020603050405020304" pitchFamily="18" charset="0"/>
              </a:rPr>
              <a:t>) </a:t>
            </a:r>
          </a:p>
          <a:p>
            <a:pPr marL="174625" indent="-174625">
              <a:lnSpc>
                <a:spcPct val="80000"/>
              </a:lnSpc>
              <a:buNone/>
              <a:defRPr/>
            </a:pPr>
            <a:r>
              <a:rPr lang="en-GB" sz="1600" dirty="0">
                <a:latin typeface="Times New Roman" panose="02020603050405020304" pitchFamily="18" charset="0"/>
                <a:cs typeface="Times New Roman" panose="02020603050405020304" pitchFamily="18" charset="0"/>
              </a:rPr>
              <a:t>At the border of squama and orbital part;</a:t>
            </a:r>
          </a:p>
          <a:p>
            <a:pPr marL="174625" indent="-174625">
              <a:lnSpc>
                <a:spcPct val="80000"/>
              </a:lnSpc>
              <a:buNone/>
              <a:defRPr/>
            </a:pPr>
            <a:r>
              <a:rPr lang="en-GB" altLang="en-US" sz="1600" dirty="0">
                <a:latin typeface="Times New Roman" panose="02020603050405020304" pitchFamily="18" charset="0"/>
                <a:cs typeface="Times New Roman" panose="02020603050405020304" pitchFamily="18" charset="0"/>
              </a:rPr>
              <a:t>Form superior border of </a:t>
            </a:r>
            <a:r>
              <a:rPr lang="en-GB" altLang="en-US" sz="1600" dirty="0" err="1">
                <a:latin typeface="Times New Roman" panose="02020603050405020304" pitchFamily="18" charset="0"/>
                <a:cs typeface="Times New Roman" panose="02020603050405020304" pitchFamily="18" charset="0"/>
              </a:rPr>
              <a:t>aditus</a:t>
            </a:r>
            <a:r>
              <a:rPr lang="en-GB" altLang="en-US" sz="1600" dirty="0">
                <a:latin typeface="Times New Roman" panose="02020603050405020304" pitchFamily="18" charset="0"/>
                <a:cs typeface="Times New Roman" panose="02020603050405020304" pitchFamily="18" charset="0"/>
              </a:rPr>
              <a:t> </a:t>
            </a:r>
            <a:r>
              <a:rPr lang="en-GB" altLang="en-US" sz="1600" dirty="0" err="1">
                <a:latin typeface="Times New Roman" panose="02020603050405020304" pitchFamily="18" charset="0"/>
                <a:cs typeface="Times New Roman" panose="02020603050405020304" pitchFamily="18" charset="0"/>
              </a:rPr>
              <a:t>orbite</a:t>
            </a:r>
            <a:r>
              <a:rPr lang="en-GB" altLang="en-US" sz="1600" dirty="0">
                <a:latin typeface="Times New Roman" panose="02020603050405020304" pitchFamily="18" charset="0"/>
                <a:cs typeface="Times New Roman" panose="02020603050405020304" pitchFamily="18" charset="0"/>
              </a:rPr>
              <a:t> (entrance of orbit)</a:t>
            </a:r>
          </a:p>
          <a:p>
            <a:pPr marL="174625" indent="-174625">
              <a:lnSpc>
                <a:spcPct val="80000"/>
              </a:lnSpc>
              <a:buNone/>
              <a:defRPr/>
            </a:pPr>
            <a:r>
              <a:rPr lang="en-GB" altLang="en-US" sz="1600" dirty="0">
                <a:latin typeface="Times New Roman" panose="02020603050405020304" pitchFamily="18" charset="0"/>
                <a:cs typeface="Times New Roman" panose="02020603050405020304" pitchFamily="18" charset="0"/>
              </a:rPr>
              <a:t>It is continued laterally as zygomatic process (processus zygomaticus) that articulates with frontal process </a:t>
            </a:r>
          </a:p>
          <a:p>
            <a:pPr marL="174625" indent="-174625">
              <a:lnSpc>
                <a:spcPct val="80000"/>
              </a:lnSpc>
              <a:buNone/>
              <a:defRPr/>
            </a:pPr>
            <a:r>
              <a:rPr lang="en-GB" altLang="en-US" sz="1600" dirty="0">
                <a:latin typeface="Times New Roman" panose="02020603050405020304" pitchFamily="18" charset="0"/>
                <a:cs typeface="Times New Roman" panose="02020603050405020304" pitchFamily="18" charset="0"/>
              </a:rPr>
              <a:t>(processus frontalis) of zygomatic bone</a:t>
            </a:r>
          </a:p>
          <a:p>
            <a:pPr marL="174625" indent="-174625">
              <a:lnSpc>
                <a:spcPct val="80000"/>
              </a:lnSpc>
              <a:buNone/>
              <a:defRPr/>
            </a:pPr>
            <a:r>
              <a:rPr lang="en-GB" altLang="en-US" sz="1600" dirty="0">
                <a:latin typeface="Times New Roman" panose="02020603050405020304" pitchFamily="18" charset="0"/>
                <a:cs typeface="Times New Roman" panose="02020603050405020304" pitchFamily="18" charset="0"/>
              </a:rPr>
              <a:t>Supraorbital margin </a:t>
            </a:r>
            <a:r>
              <a:rPr lang="en-GB" sz="1600" dirty="0">
                <a:latin typeface="Times New Roman" panose="02020603050405020304" pitchFamily="18" charset="0"/>
                <a:cs typeface="Times New Roman" panose="02020603050405020304" pitchFamily="18" charset="0"/>
              </a:rPr>
              <a:t>is pierced by a hole or by a notch, respectively called the </a:t>
            </a:r>
            <a:r>
              <a:rPr lang="en-GB" altLang="en-US" sz="1600" dirty="0">
                <a:latin typeface="Times New Roman" panose="02020603050405020304" pitchFamily="18" charset="0"/>
                <a:cs typeface="Times New Roman" panose="02020603050405020304" pitchFamily="18" charset="0"/>
              </a:rPr>
              <a:t>:</a:t>
            </a:r>
            <a:endParaRPr lang="sr-Cyrl-RS" altLang="en-US" sz="1600" dirty="0">
              <a:latin typeface="Times New Roman" panose="02020603050405020304" pitchFamily="18" charset="0"/>
              <a:cs typeface="Times New Roman" panose="02020603050405020304" pitchFamily="18" charset="0"/>
            </a:endParaRPr>
          </a:p>
          <a:p>
            <a:pPr marL="174625" indent="-174625">
              <a:lnSpc>
                <a:spcPct val="80000"/>
              </a:lnSpc>
              <a:buNone/>
              <a:defRPr/>
            </a:pPr>
            <a:r>
              <a:rPr lang="en-US" altLang="en-US" sz="2000" b="1" dirty="0">
                <a:latin typeface="Times New Roman" panose="02020603050405020304" pitchFamily="18" charset="0"/>
                <a:cs typeface="Times New Roman" panose="02020603050405020304" pitchFamily="18" charset="0"/>
              </a:rPr>
              <a:t>	- incisura </a:t>
            </a:r>
            <a:r>
              <a:rPr lang="en-US" altLang="en-US" sz="2000" b="1" dirty="0" err="1">
                <a:latin typeface="Times New Roman" panose="02020603050405020304" pitchFamily="18" charset="0"/>
                <a:cs typeface="Times New Roman" panose="02020603050405020304" pitchFamily="18" charset="0"/>
              </a:rPr>
              <a:t>supraorbitalis</a:t>
            </a:r>
            <a:r>
              <a:rPr lang="en-US" altLang="en-US" sz="2000" b="1" dirty="0">
                <a:latin typeface="Times New Roman" panose="02020603050405020304" pitchFamily="18" charset="0"/>
                <a:cs typeface="Times New Roman" panose="02020603050405020304" pitchFamily="18" charset="0"/>
              </a:rPr>
              <a:t> (supraorbital notch) or supraorbital foramen</a:t>
            </a:r>
            <a:br>
              <a:rPr lang="en-US" altLang="en-US" sz="2000" b="1" dirty="0">
                <a:latin typeface="Times New Roman" panose="02020603050405020304" pitchFamily="18" charset="0"/>
                <a:cs typeface="Times New Roman" panose="02020603050405020304" pitchFamily="18" charset="0"/>
              </a:rPr>
            </a:br>
            <a:r>
              <a:rPr lang="en-US" altLang="en-US" sz="2000" b="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This opening transmits the supraorbital nerve and artery, which supply the forehead</a:t>
            </a:r>
            <a:endParaRPr lang="en-US" altLang="en-US" sz="1600" b="1" dirty="0">
              <a:latin typeface="Times New Roman" panose="02020603050405020304" pitchFamily="18" charset="0"/>
              <a:cs typeface="Times New Roman" panose="02020603050405020304" pitchFamily="18" charset="0"/>
            </a:endParaRPr>
          </a:p>
          <a:p>
            <a:pPr marL="174625" indent="-174625">
              <a:lnSpc>
                <a:spcPct val="80000"/>
              </a:lnSpc>
              <a:buNone/>
              <a:defRPr/>
            </a:pPr>
            <a:r>
              <a:rPr lang="en-GB" altLang="en-US" sz="1600" dirty="0">
                <a:latin typeface="Times New Roman" panose="02020603050405020304" pitchFamily="18" charset="0"/>
                <a:cs typeface="Times New Roman" panose="02020603050405020304" pitchFamily="18" charset="0"/>
              </a:rPr>
              <a:t>Medial to supraorbital foramen there is: </a:t>
            </a:r>
            <a:br>
              <a:rPr lang="en-GB" altLang="en-US" sz="1600" dirty="0">
                <a:latin typeface="Times New Roman" panose="02020603050405020304" pitchFamily="18" charset="0"/>
                <a:cs typeface="Times New Roman" panose="02020603050405020304" pitchFamily="18" charset="0"/>
              </a:rPr>
            </a:br>
            <a:r>
              <a:rPr lang="en-US" altLang="en-US" sz="2000" b="1" dirty="0">
                <a:latin typeface="Times New Roman" panose="02020603050405020304" pitchFamily="18" charset="0"/>
                <a:cs typeface="Times New Roman" panose="02020603050405020304" pitchFamily="18" charset="0"/>
              </a:rPr>
              <a:t>- incisura frontalis</a:t>
            </a:r>
          </a:p>
          <a:p>
            <a:pPr marL="174625" indent="-174625">
              <a:lnSpc>
                <a:spcPct val="80000"/>
              </a:lnSpc>
              <a:buNone/>
              <a:defRPr/>
            </a:pPr>
            <a:r>
              <a:rPr lang="en-US" altLang="en-US" sz="2000" b="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772945773"/>
      </p:ext>
    </p:extLst>
  </p:cSld>
  <p:clrMapOvr>
    <a:masterClrMapping/>
  </p:clrMapOvr>
  <p:transition spd="slow"/>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3"/>
          <p:cNvSpPr>
            <a:spLocks noGrp="1" noChangeArrowheads="1"/>
          </p:cNvSpPr>
          <p:nvPr>
            <p:ph type="body" sz="half" idx="4294967295"/>
          </p:nvPr>
        </p:nvSpPr>
        <p:spPr>
          <a:xfrm>
            <a:off x="0" y="2276475"/>
            <a:ext cx="4140200" cy="2620963"/>
          </a:xfrm>
        </p:spPr>
        <p:txBody>
          <a:bodyPr/>
          <a:lstStyle/>
          <a:p>
            <a:pPr eaLnBrk="1" hangingPunct="1">
              <a:buFont typeface="Wingdings 3" panose="05040102010807070707" pitchFamily="18" charset="2"/>
              <a:buNone/>
            </a:pPr>
            <a:r>
              <a:rPr lang="en-GB" altLang="en-US" sz="2000" b="1" i="1" dirty="0">
                <a:latin typeface="Times New Roman" panose="02020603050405020304" pitchFamily="18" charset="0"/>
                <a:cs typeface="Times New Roman" panose="02020603050405020304" pitchFamily="18" charset="0"/>
              </a:rPr>
              <a:t>Attachments:</a:t>
            </a:r>
            <a:endParaRPr lang="en-US" altLang="en-US" sz="2000" i="1" dirty="0">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r>
              <a:rPr lang="en-US" altLang="en-US" sz="2000" i="1" dirty="0"/>
              <a:t>- </a:t>
            </a:r>
            <a:r>
              <a:rPr lang="en-US" altLang="en-US" sz="2000" dirty="0">
                <a:latin typeface="Times New Roman" panose="02020603050405020304" pitchFamily="18" charset="0"/>
                <a:cs typeface="Times New Roman" panose="02020603050405020304" pitchFamily="18" charset="0"/>
              </a:rPr>
              <a:t>crista occipitalis externa</a:t>
            </a:r>
          </a:p>
          <a:p>
            <a:pPr eaLnBrk="1" hangingPunct="1">
              <a:buNone/>
            </a:pPr>
            <a:r>
              <a:rPr lang="en-US" altLang="en-US" sz="2000" dirty="0">
                <a:latin typeface="Times New Roman" panose="02020603050405020304" pitchFamily="18" charset="0"/>
                <a:cs typeface="Times New Roman" panose="02020603050405020304" pitchFamily="18" charset="0"/>
              </a:rPr>
              <a:t>- </a:t>
            </a:r>
            <a:r>
              <a:rPr lang="en-GB" altLang="en-US" sz="2000" dirty="0">
                <a:latin typeface="Times New Roman" panose="02020603050405020304" pitchFamily="18" charset="0"/>
                <a:cs typeface="Times New Roman" panose="02020603050405020304" pitchFamily="18" charset="0"/>
              </a:rPr>
              <a:t>tops of the spinous processes of </a:t>
            </a:r>
          </a:p>
          <a:p>
            <a:pPr eaLnBrk="1" hangingPunct="1">
              <a:buNone/>
            </a:pPr>
            <a:r>
              <a:rPr lang="en-GB" altLang="en-US" sz="2000" dirty="0">
                <a:latin typeface="Times New Roman" panose="02020603050405020304" pitchFamily="18" charset="0"/>
                <a:cs typeface="Times New Roman" panose="02020603050405020304" pitchFamily="18" charset="0"/>
              </a:rPr>
              <a:t>  </a:t>
            </a:r>
            <a:r>
              <a:rPr lang="en-US" altLang="en-US" sz="2000" dirty="0">
                <a:latin typeface="Times New Roman" panose="02020603050405020304" pitchFamily="18" charset="0"/>
                <a:cs typeface="Times New Roman" panose="02020603050405020304" pitchFamily="18" charset="0"/>
              </a:rPr>
              <a:t>C1-C7 </a:t>
            </a:r>
            <a:r>
              <a:rPr lang="en-GB" altLang="en-US" sz="2000" dirty="0">
                <a:latin typeface="Times New Roman" panose="02020603050405020304" pitchFamily="18" charset="0"/>
                <a:cs typeface="Times New Roman" panose="02020603050405020304" pitchFamily="18" charset="0"/>
              </a:rPr>
              <a:t>cervical vertebra</a:t>
            </a:r>
            <a:endParaRPr lang="en-US" altLang="en-US" sz="2000" dirty="0">
              <a:solidFill>
                <a:srgbClr val="FFCC00"/>
              </a:solidFill>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endParaRPr lang="en-US" altLang="en-US" sz="2000" i="1" dirty="0">
              <a:solidFill>
                <a:srgbClr val="FFCC00"/>
              </a:solidFill>
            </a:endParaRPr>
          </a:p>
        </p:txBody>
      </p:sp>
      <p:pic>
        <p:nvPicPr>
          <p:cNvPr id="87043" name="Picture 4" descr="021 kosti glave"/>
          <p:cNvPicPr>
            <a:picLocks noGrp="1" noChangeAspect="1" noChangeArrowheads="1"/>
          </p:cNvPicPr>
          <p:nvPr>
            <p:ph sz="half" idx="4294967295"/>
          </p:nvPr>
        </p:nvPicPr>
        <p:blipFill>
          <a:blip r:embed="rId2" cstate="print">
            <a:lum contrast="-12000"/>
            <a:extLst>
              <a:ext uri="{28A0092B-C50C-407E-A947-70E740481C1C}">
                <a14:useLocalDpi xmlns:a14="http://schemas.microsoft.com/office/drawing/2010/main" val="0"/>
              </a:ext>
            </a:extLst>
          </a:blip>
          <a:srcRect l="1332" b="4861"/>
          <a:stretch>
            <a:fillRect/>
          </a:stretch>
        </p:blipFill>
        <p:spPr>
          <a:xfrm>
            <a:off x="5062008" y="1700808"/>
            <a:ext cx="4096123" cy="5157192"/>
          </a:xfrm>
          <a:ln w="38100">
            <a:solidFill>
              <a:srgbClr val="FFDD4F"/>
            </a:solidFill>
            <a:miter lim="800000"/>
            <a:headEnd/>
            <a:tailEnd/>
          </a:ln>
        </p:spPr>
      </p:pic>
      <p:sp>
        <p:nvSpPr>
          <p:cNvPr id="87044" name="AutoShape 5"/>
          <p:cNvSpPr>
            <a:spLocks noChangeArrowheads="1"/>
          </p:cNvSpPr>
          <p:nvPr/>
        </p:nvSpPr>
        <p:spPr bwMode="auto">
          <a:xfrm rot="-1262498">
            <a:off x="4770717" y="5961279"/>
            <a:ext cx="1296988" cy="144462"/>
          </a:xfrm>
          <a:prstGeom prst="rightArrow">
            <a:avLst>
              <a:gd name="adj1" fmla="val 50000"/>
              <a:gd name="adj2" fmla="val 224410"/>
            </a:avLst>
          </a:prstGeom>
          <a:solidFill>
            <a:srgbClr val="990033"/>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2" name="Rectangle 2">
            <a:extLst>
              <a:ext uri="{FF2B5EF4-FFF2-40B4-BE49-F238E27FC236}">
                <a16:creationId xmlns:a16="http://schemas.microsoft.com/office/drawing/2014/main" id="{5EA954C7-CDD4-7F73-7A0F-7A765B306B27}"/>
              </a:ext>
            </a:extLst>
          </p:cNvPr>
          <p:cNvSpPr txBox="1">
            <a:spLocks noChangeArrowheads="1"/>
          </p:cNvSpPr>
          <p:nvPr/>
        </p:nvSpPr>
        <p:spPr bwMode="auto">
          <a:xfrm>
            <a:off x="84354" y="61579"/>
            <a:ext cx="8685213" cy="81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eaLnBrk="1" hangingPunct="1">
              <a:defRPr/>
            </a:pPr>
            <a:r>
              <a:rPr lang="en-US" altLang="en-US" sz="2400" b="1" kern="0" dirty="0">
                <a:solidFill>
                  <a:srgbClr val="FF9900"/>
                </a:solidFill>
                <a:effectLst>
                  <a:outerShdw blurRad="38100" dist="38100" dir="2700000" algn="tl">
                    <a:srgbClr val="C0C0C0"/>
                  </a:outerShdw>
                </a:effectLst>
              </a:rPr>
              <a:t>4) </a:t>
            </a:r>
            <a:r>
              <a:rPr lang="en-GB" altLang="en-US" sz="2400" b="1" kern="0" dirty="0" err="1">
                <a:solidFill>
                  <a:srgbClr val="FF9900"/>
                </a:solidFill>
                <a:effectLst>
                  <a:outerShdw blurRad="38100" dist="38100" dir="2700000" algn="tl">
                    <a:srgbClr val="C0C0C0"/>
                  </a:outerShdw>
                </a:effectLst>
                <a:latin typeface="Cambria" panose="02040503050406030204" pitchFamily="18" charset="0"/>
              </a:rPr>
              <a:t>Lig</a:t>
            </a:r>
            <a:r>
              <a:rPr lang="en-GB" altLang="en-US" sz="2400" b="1" kern="0" dirty="0">
                <a:solidFill>
                  <a:srgbClr val="FF9900"/>
                </a:solidFill>
                <a:effectLst>
                  <a:outerShdw blurRad="38100" dist="38100" dir="2700000" algn="tl">
                    <a:srgbClr val="C0C0C0"/>
                  </a:outerShdw>
                </a:effectLst>
                <a:latin typeface="Cambria" panose="02040503050406030204" pitchFamily="18" charset="0"/>
              </a:rPr>
              <a:t>. nuchae</a:t>
            </a:r>
            <a:endParaRPr lang="en-US" altLang="en-US" sz="2400" b="1" kern="0" dirty="0">
              <a:solidFill>
                <a:srgbClr val="FF9900"/>
              </a:solidFill>
              <a:effectLst>
                <a:outerShdw blurRad="38100" dist="38100" dir="2700000" algn="tl">
                  <a:srgbClr val="C0C0C0"/>
                </a:outerShdw>
              </a:effectLst>
            </a:endParaRPr>
          </a:p>
        </p:txBody>
      </p:sp>
    </p:spTree>
  </p:cSld>
  <p:clrMapOvr>
    <a:masterClrMapping/>
  </p:clrMapOvr>
  <p:transition spd="slow">
    <p:split orient="vert"/>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b="26086"/>
          <a:stretch>
            <a:fillRect/>
          </a:stretch>
        </p:blipFill>
        <p:spPr bwMode="auto">
          <a:xfrm>
            <a:off x="1571625" y="142875"/>
            <a:ext cx="5561013"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TextBox 2"/>
          <p:cNvSpPr txBox="1">
            <a:spLocks noChangeArrowheads="1"/>
          </p:cNvSpPr>
          <p:nvPr/>
        </p:nvSpPr>
        <p:spPr bwMode="auto">
          <a:xfrm>
            <a:off x="2643188" y="5000625"/>
            <a:ext cx="4108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AutoNum type="arabicPeriod"/>
            </a:pPr>
            <a:r>
              <a:rPr lang="sr-Latn-CS" altLang="en-US" b="1">
                <a:cs typeface="Arial" panose="020B0604020202020204" pitchFamily="34" charset="0"/>
              </a:rPr>
              <a:t>Arcus posterior (C1 - atlas)</a:t>
            </a:r>
          </a:p>
          <a:p>
            <a:pPr eaLnBrk="1" hangingPunct="1">
              <a:buFont typeface="Arial" panose="020B0604020202020204" pitchFamily="34" charset="0"/>
              <a:buAutoNum type="arabicPeriod"/>
            </a:pPr>
            <a:r>
              <a:rPr lang="sr-Latn-CS" altLang="en-US" b="1">
                <a:cs typeface="Arial" panose="020B0604020202020204" pitchFamily="34" charset="0"/>
              </a:rPr>
              <a:t>Arteria vertebralis</a:t>
            </a:r>
          </a:p>
          <a:p>
            <a:pPr eaLnBrk="1" hangingPunct="1">
              <a:buFont typeface="Arial" panose="020B0604020202020204" pitchFamily="34" charset="0"/>
              <a:buAutoNum type="arabicPeriod"/>
            </a:pPr>
            <a:r>
              <a:rPr lang="sr-Latn-CS" altLang="en-US" b="1">
                <a:cs typeface="Arial" panose="020B0604020202020204" pitchFamily="34" charset="0"/>
              </a:rPr>
              <a:t>Arcus posterior (C2 – axis)</a:t>
            </a:r>
          </a:p>
          <a:p>
            <a:pPr eaLnBrk="1" hangingPunct="1">
              <a:buFont typeface="Arial" panose="020B0604020202020204" pitchFamily="34" charset="0"/>
              <a:buAutoNum type="arabicPeriod"/>
            </a:pPr>
            <a:r>
              <a:rPr lang="sr-Latn-CS" altLang="en-US" b="1">
                <a:cs typeface="Arial" panose="020B0604020202020204" pitchFamily="34" charset="0"/>
              </a:rPr>
              <a:t>Protuberantia occipitalis externa</a:t>
            </a:r>
          </a:p>
          <a:p>
            <a:pPr eaLnBrk="1" hangingPunct="1">
              <a:buFont typeface="Arial" panose="020B0604020202020204" pitchFamily="34" charset="0"/>
              <a:buAutoNum type="arabicPeriod"/>
            </a:pPr>
            <a:r>
              <a:rPr lang="sr-Latn-CS" altLang="en-US" b="1">
                <a:cs typeface="Arial" panose="020B0604020202020204" pitchFamily="34" charset="0"/>
              </a:rPr>
              <a:t>Capsula articularis</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68EAF-6EC0-A6D7-640C-BE8CD9BA2791}"/>
            </a:ext>
          </a:extLst>
        </p:cNvPr>
        <p:cNvGrpSpPr/>
        <p:nvPr/>
      </p:nvGrpSpPr>
      <p:grpSpPr>
        <a:xfrm>
          <a:off x="0" y="0"/>
          <a:ext cx="0" cy="0"/>
          <a:chOff x="0" y="0"/>
          <a:chExt cx="0" cy="0"/>
        </a:xfrm>
      </p:grpSpPr>
      <p:pic>
        <p:nvPicPr>
          <p:cNvPr id="18436" name="Picture 2">
            <a:extLst>
              <a:ext uri="{FF2B5EF4-FFF2-40B4-BE49-F238E27FC236}">
                <a16:creationId xmlns:a16="http://schemas.microsoft.com/office/drawing/2014/main" id="{6FEE4EC3-D909-4C7E-B572-277CB490BA2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7055" t="10187" r="23402" b="9309"/>
          <a:stretch>
            <a:fillRect/>
          </a:stretch>
        </p:blipFill>
        <p:spPr>
          <a:xfrm>
            <a:off x="4932040" y="3142655"/>
            <a:ext cx="4038600" cy="3690937"/>
          </a:xfrm>
          <a:noFill/>
        </p:spPr>
      </p:pic>
      <p:sp>
        <p:nvSpPr>
          <p:cNvPr id="18434" name="Title 1">
            <a:extLst>
              <a:ext uri="{FF2B5EF4-FFF2-40B4-BE49-F238E27FC236}">
                <a16:creationId xmlns:a16="http://schemas.microsoft.com/office/drawing/2014/main" id="{B67ECEE7-AD69-F61D-9054-531DDFFDCC19}"/>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
        <p:nvSpPr>
          <p:cNvPr id="15363" name="Content Placeholder 2">
            <a:extLst>
              <a:ext uri="{FF2B5EF4-FFF2-40B4-BE49-F238E27FC236}">
                <a16:creationId xmlns:a16="http://schemas.microsoft.com/office/drawing/2014/main" id="{CEDBC5F1-6143-C263-B40E-300E04E15869}"/>
              </a:ext>
            </a:extLst>
          </p:cNvPr>
          <p:cNvSpPr>
            <a:spLocks noGrp="1"/>
          </p:cNvSpPr>
          <p:nvPr>
            <p:ph sz="half" idx="1"/>
          </p:nvPr>
        </p:nvSpPr>
        <p:spPr>
          <a:xfrm>
            <a:off x="24475" y="1050317"/>
            <a:ext cx="9129858" cy="3505572"/>
          </a:xfrm>
        </p:spPr>
        <p:txBody>
          <a:bodyPr/>
          <a:lstStyle/>
          <a:p>
            <a:pPr marL="514350" indent="-514350">
              <a:lnSpc>
                <a:spcPct val="80000"/>
              </a:lnSpc>
              <a:buFont typeface="Wingdings 3" panose="05040102010807070707" pitchFamily="18" charset="2"/>
              <a:buAutoNum type="arabicParenR"/>
              <a:defRPr/>
            </a:pPr>
            <a:r>
              <a:rPr lang="en-US" altLang="en-US" sz="2400" b="1" u="sng" dirty="0">
                <a:latin typeface="Times New Roman" panose="02020603050405020304" pitchFamily="18" charset="0"/>
                <a:cs typeface="Times New Roman" panose="02020603050405020304" pitchFamily="18" charset="0"/>
              </a:rPr>
              <a:t>Vertical part</a:t>
            </a:r>
            <a:r>
              <a:rPr lang="sr-Cyrl-RS" altLang="en-US" sz="2400" b="1" u="sng" dirty="0">
                <a:latin typeface="Times New Roman" panose="02020603050405020304" pitchFamily="18" charset="0"/>
                <a:cs typeface="Times New Roman" panose="02020603050405020304" pitchFamily="18" charset="0"/>
              </a:rPr>
              <a:t> –</a:t>
            </a:r>
            <a:r>
              <a:rPr lang="en-GB" altLang="en-US" sz="2400" b="1" u="sng" dirty="0">
                <a:latin typeface="Times New Roman" panose="02020603050405020304" pitchFamily="18" charset="0"/>
                <a:cs typeface="Times New Roman" panose="02020603050405020304" pitchFamily="18" charset="0"/>
              </a:rPr>
              <a:t> Squama frontalis</a:t>
            </a:r>
          </a:p>
          <a:p>
            <a:pPr marL="0" indent="0">
              <a:lnSpc>
                <a:spcPct val="80000"/>
              </a:lnSpc>
              <a:buNone/>
              <a:defRPr/>
            </a:pPr>
            <a:br>
              <a:rPr lang="sr-Cyrl-RS" altLang="en-US" sz="1000" dirty="0">
                <a:latin typeface="Times New Roman" panose="02020603050405020304" pitchFamily="18" charset="0"/>
                <a:cs typeface="Times New Roman" panose="02020603050405020304" pitchFamily="18" charset="0"/>
              </a:rPr>
            </a:br>
            <a:r>
              <a:rPr lang="en-GB" altLang="en-US" sz="2400" dirty="0">
                <a:latin typeface="Times New Roman" panose="02020603050405020304" pitchFamily="18" charset="0"/>
                <a:cs typeface="Times New Roman" panose="02020603050405020304" pitchFamily="18" charset="0"/>
              </a:rPr>
              <a:t>a) </a:t>
            </a:r>
            <a:r>
              <a:rPr lang="en-GB" altLang="en-US" sz="2400" b="1" dirty="0">
                <a:solidFill>
                  <a:srgbClr val="0000FF"/>
                </a:solidFill>
                <a:latin typeface="Times New Roman" panose="02020603050405020304" pitchFamily="18" charset="0"/>
                <a:cs typeface="Times New Roman" panose="02020603050405020304" pitchFamily="18" charset="0"/>
              </a:rPr>
              <a:t>External surface (facies externa)</a:t>
            </a:r>
            <a:r>
              <a:rPr lang="en-US" altLang="en-US" sz="2400" b="1" dirty="0">
                <a:solidFill>
                  <a:srgbClr val="0000FF"/>
                </a:solidFill>
                <a:latin typeface="Times New Roman" panose="02020603050405020304" pitchFamily="18" charset="0"/>
                <a:cs typeface="Times New Roman" panose="02020603050405020304" pitchFamily="18" charset="0"/>
              </a:rPr>
              <a:t>:</a:t>
            </a:r>
          </a:p>
          <a:p>
            <a:pPr marL="0" indent="0">
              <a:lnSpc>
                <a:spcPct val="80000"/>
              </a:lnSpc>
              <a:buNone/>
              <a:defRPr/>
            </a:pPr>
            <a:br>
              <a:rPr lang="en-US" altLang="en-US" sz="1000" b="1" dirty="0">
                <a:solidFill>
                  <a:srgbClr val="0000FF"/>
                </a:solidFill>
                <a:latin typeface="Times New Roman" panose="02020603050405020304" pitchFamily="18" charset="0"/>
                <a:cs typeface="Times New Roman" panose="02020603050405020304" pitchFamily="18" charset="0"/>
              </a:rPr>
            </a:br>
            <a:r>
              <a:rPr lang="en-US" altLang="en-US" sz="2000" dirty="0">
                <a:latin typeface="Times New Roman" pitchFamily="18" charset="0"/>
              </a:rPr>
              <a:t>- </a:t>
            </a:r>
            <a:r>
              <a:rPr lang="en-US" altLang="en-US" sz="2000" b="1" dirty="0" err="1">
                <a:latin typeface="Times New Roman" pitchFamily="18" charset="0"/>
              </a:rPr>
              <a:t>linea</a:t>
            </a:r>
            <a:r>
              <a:rPr lang="en-US" altLang="en-US" sz="2000" b="1" dirty="0">
                <a:latin typeface="Times New Roman" pitchFamily="18" charset="0"/>
              </a:rPr>
              <a:t> temporalis</a:t>
            </a:r>
            <a:r>
              <a:rPr lang="sr-Cyrl-RS" altLang="en-US" sz="2000" b="1" dirty="0">
                <a:latin typeface="Times New Roman" pitchFamily="18" charset="0"/>
              </a:rPr>
              <a:t> </a:t>
            </a:r>
            <a:br>
              <a:rPr lang="en-GB" altLang="en-US" sz="2000" b="1" dirty="0">
                <a:latin typeface="Times New Roman" pitchFamily="18" charset="0"/>
              </a:rPr>
            </a:br>
            <a:r>
              <a:rPr lang="sr-Cyrl-RS" altLang="en-US" sz="2000" dirty="0">
                <a:latin typeface="Times New Roman" pitchFamily="18" charset="0"/>
              </a:rPr>
              <a:t>(</a:t>
            </a:r>
            <a:r>
              <a:rPr lang="en-GB" altLang="en-US" sz="1800" dirty="0">
                <a:latin typeface="Times New Roman" pitchFamily="18" charset="0"/>
              </a:rPr>
              <a:t>continues</a:t>
            </a:r>
            <a:r>
              <a:rPr lang="sr-Cyrl-RS" altLang="en-US" sz="1800" dirty="0">
                <a:latin typeface="Times New Roman" pitchFamily="18" charset="0"/>
              </a:rPr>
              <a:t> </a:t>
            </a:r>
            <a:r>
              <a:rPr lang="en-GB" altLang="en-US" sz="1800" dirty="0">
                <a:latin typeface="Times New Roman" pitchFamily="18" charset="0"/>
              </a:rPr>
              <a:t>zygomatic process superiorly and</a:t>
            </a:r>
            <a:br>
              <a:rPr lang="en-GB" altLang="en-US" sz="1800" dirty="0">
                <a:latin typeface="Times New Roman" pitchFamily="18" charset="0"/>
              </a:rPr>
            </a:br>
            <a:r>
              <a:rPr lang="en-GB" altLang="en-US" sz="1800" dirty="0">
                <a:latin typeface="Times New Roman" pitchFamily="18" charset="0"/>
              </a:rPr>
              <a:t>posteriorly)</a:t>
            </a:r>
            <a:endParaRPr lang="sr-Latn-RS" altLang="en-US" sz="1800" dirty="0">
              <a:latin typeface="Times New Roman" pitchFamily="18" charset="0"/>
            </a:endParaRPr>
          </a:p>
          <a:p>
            <a:pPr>
              <a:lnSpc>
                <a:spcPct val="80000"/>
              </a:lnSpc>
              <a:buFont typeface="Wingdings 3" panose="05040102010807070707" pitchFamily="18" charset="2"/>
              <a:buNone/>
              <a:defRPr/>
            </a:pPr>
            <a:r>
              <a:rPr lang="sr-Latn-RS" sz="1800" dirty="0">
                <a:latin typeface="Times New Roman" pitchFamily="18" charset="0"/>
              </a:rPr>
              <a:t>-</a:t>
            </a:r>
            <a:r>
              <a:rPr lang="en-GB" sz="1800" dirty="0">
                <a:latin typeface="Times New Roman" pitchFamily="18" charset="0"/>
              </a:rPr>
              <a:t> part of external surface posterior to </a:t>
            </a:r>
            <a:r>
              <a:rPr lang="en-GB" sz="1800" dirty="0" err="1">
                <a:latin typeface="Times New Roman" pitchFamily="18" charset="0"/>
              </a:rPr>
              <a:t>linea</a:t>
            </a:r>
            <a:r>
              <a:rPr lang="en-GB" sz="1800" dirty="0">
                <a:latin typeface="Times New Roman" pitchFamily="18" charset="0"/>
              </a:rPr>
              <a:t> temporalis</a:t>
            </a:r>
          </a:p>
          <a:p>
            <a:pPr>
              <a:lnSpc>
                <a:spcPct val="80000"/>
              </a:lnSpc>
              <a:buFont typeface="Wingdings 3" panose="05040102010807070707" pitchFamily="18" charset="2"/>
              <a:buNone/>
              <a:defRPr/>
            </a:pPr>
            <a:r>
              <a:rPr lang="en-GB" sz="2000" b="1" dirty="0">
                <a:latin typeface="Times New Roman" pitchFamily="18" charset="0"/>
              </a:rPr>
              <a:t> </a:t>
            </a:r>
            <a:r>
              <a:rPr lang="en-GB" sz="2000" dirty="0">
                <a:latin typeface="Times New Roman" pitchFamily="18" charset="0"/>
              </a:rPr>
              <a:t>is</a:t>
            </a:r>
            <a:r>
              <a:rPr lang="sr-Latn-RS" sz="2000" b="1" dirty="0">
                <a:latin typeface="Times New Roman" pitchFamily="18" charset="0"/>
              </a:rPr>
              <a:t> </a:t>
            </a:r>
            <a:r>
              <a:rPr lang="sr-Latn-RS" sz="2000" b="1" dirty="0" err="1">
                <a:latin typeface="Times New Roman" pitchFamily="18" charset="0"/>
              </a:rPr>
              <a:t>facies</a:t>
            </a:r>
            <a:r>
              <a:rPr lang="sr-Latn-RS" sz="2000" b="1" dirty="0">
                <a:latin typeface="Times New Roman" pitchFamily="18" charset="0"/>
              </a:rPr>
              <a:t> </a:t>
            </a:r>
            <a:r>
              <a:rPr lang="sr-Latn-RS" sz="2000" b="1" dirty="0" err="1">
                <a:latin typeface="Times New Roman" pitchFamily="18" charset="0"/>
              </a:rPr>
              <a:t>temporalis</a:t>
            </a:r>
            <a:r>
              <a:rPr lang="en-GB" sz="2000" dirty="0">
                <a:latin typeface="Times New Roman" pitchFamily="18" charset="0"/>
              </a:rPr>
              <a:t>. </a:t>
            </a:r>
            <a:r>
              <a:rPr lang="en-GB" sz="1800" dirty="0">
                <a:latin typeface="Times New Roman" pitchFamily="18" charset="0"/>
              </a:rPr>
              <a:t>It forms </a:t>
            </a:r>
            <a:r>
              <a:rPr lang="en-GB" sz="1800" dirty="0" err="1">
                <a:latin typeface="Times New Roman" pitchFamily="18" charset="0"/>
              </a:rPr>
              <a:t>suturae</a:t>
            </a:r>
            <a:r>
              <a:rPr lang="en-GB" sz="1800" dirty="0">
                <a:latin typeface="Times New Roman" pitchFamily="18" charset="0"/>
              </a:rPr>
              <a:t> with</a:t>
            </a:r>
          </a:p>
          <a:p>
            <a:pPr>
              <a:lnSpc>
                <a:spcPct val="80000"/>
              </a:lnSpc>
              <a:buFont typeface="Wingdings 3" panose="05040102010807070707" pitchFamily="18" charset="2"/>
              <a:buNone/>
              <a:defRPr/>
            </a:pPr>
            <a:r>
              <a:rPr lang="en-GB" sz="1800" dirty="0">
                <a:latin typeface="Times New Roman" pitchFamily="18" charset="0"/>
              </a:rPr>
              <a:t> sphenoid and parietal bone and form a part of</a:t>
            </a:r>
          </a:p>
          <a:p>
            <a:pPr>
              <a:lnSpc>
                <a:spcPct val="80000"/>
              </a:lnSpc>
              <a:buFont typeface="Wingdings 3" panose="05040102010807070707" pitchFamily="18" charset="2"/>
              <a:buNone/>
              <a:defRPr/>
            </a:pPr>
            <a:r>
              <a:rPr lang="en-GB" sz="1800" dirty="0">
                <a:latin typeface="Times New Roman" pitchFamily="18" charset="0"/>
              </a:rPr>
              <a:t> temporal fossa (fossa temporalis)</a:t>
            </a:r>
            <a:endParaRPr lang="sr-Latn-CS" sz="1800" dirty="0"/>
          </a:p>
          <a:p>
            <a:pPr marL="0" indent="0">
              <a:lnSpc>
                <a:spcPct val="80000"/>
              </a:lnSpc>
              <a:buNone/>
              <a:defRPr/>
            </a:pPr>
            <a:endParaRPr lang="en-US"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809731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C2C590-830A-AFF9-C2F6-0D2D16CC51F9}"/>
              </a:ext>
            </a:extLst>
          </p:cNvPr>
          <p:cNvPicPr>
            <a:picLocks noChangeAspect="1"/>
          </p:cNvPicPr>
          <p:nvPr/>
        </p:nvPicPr>
        <p:blipFill>
          <a:blip r:embed="rId2"/>
          <a:stretch>
            <a:fillRect/>
          </a:stretch>
        </p:blipFill>
        <p:spPr>
          <a:xfrm>
            <a:off x="0" y="2492896"/>
            <a:ext cx="4466106" cy="3888432"/>
          </a:xfrm>
          <a:prstGeom prst="rect">
            <a:avLst/>
          </a:prstGeom>
        </p:spPr>
      </p:pic>
      <p:sp>
        <p:nvSpPr>
          <p:cNvPr id="5" name="TextBox 4">
            <a:extLst>
              <a:ext uri="{FF2B5EF4-FFF2-40B4-BE49-F238E27FC236}">
                <a16:creationId xmlns:a16="http://schemas.microsoft.com/office/drawing/2014/main" id="{ED6FA2AA-D00F-B52C-3375-5657CB21F06C}"/>
              </a:ext>
            </a:extLst>
          </p:cNvPr>
          <p:cNvSpPr txBox="1"/>
          <p:nvPr/>
        </p:nvSpPr>
        <p:spPr>
          <a:xfrm>
            <a:off x="539552" y="404664"/>
            <a:ext cx="7776864" cy="806375"/>
          </a:xfrm>
          <a:prstGeom prst="rect">
            <a:avLst/>
          </a:prstGeom>
          <a:noFill/>
        </p:spPr>
        <p:txBody>
          <a:bodyPr wrap="square">
            <a:spAutoFit/>
          </a:bodyPr>
          <a:lstStyle/>
          <a:p>
            <a:pPr marL="0" indent="0">
              <a:lnSpc>
                <a:spcPct val="80000"/>
              </a:lnSpc>
              <a:buNone/>
              <a:defRPr/>
            </a:pPr>
            <a:endParaRPr lang="en-US" altLang="en-US" sz="1800" b="1" dirty="0">
              <a:latin typeface="Times New Roman" panose="02020603050405020304" pitchFamily="18" charset="0"/>
              <a:cs typeface="Times New Roman" panose="02020603050405020304" pitchFamily="18" charset="0"/>
            </a:endParaRPr>
          </a:p>
          <a:p>
            <a:pPr marL="0" indent="0">
              <a:lnSpc>
                <a:spcPct val="80000"/>
              </a:lnSpc>
              <a:buNone/>
              <a:defRPr/>
            </a:pPr>
            <a:r>
              <a:rPr lang="en-US" altLang="en-US" sz="1800" dirty="0">
                <a:latin typeface="Times New Roman" pitchFamily="18" charset="0"/>
              </a:rPr>
              <a:t>- </a:t>
            </a:r>
            <a:r>
              <a:rPr lang="en-US" altLang="en-US" sz="2000" b="1" dirty="0">
                <a:latin typeface="Times New Roman" pitchFamily="18" charset="0"/>
              </a:rPr>
              <a:t>Nasion</a:t>
            </a:r>
            <a:r>
              <a:rPr lang="en-US" altLang="en-US" sz="2000" dirty="0">
                <a:latin typeface="Times New Roman" pitchFamily="18" charset="0"/>
              </a:rPr>
              <a:t> </a:t>
            </a:r>
            <a:br>
              <a:rPr lang="en-US" altLang="en-US" sz="2000" dirty="0">
                <a:latin typeface="Times New Roman" pitchFamily="18" charset="0"/>
              </a:rPr>
            </a:br>
            <a:r>
              <a:rPr lang="en-US" altLang="en-US" sz="2000" dirty="0">
                <a:latin typeface="Times New Roman" pitchFamily="18" charset="0"/>
              </a:rPr>
              <a:t>(point of intersection of </a:t>
            </a:r>
            <a:r>
              <a:rPr lang="en-US" altLang="en-US" sz="2000" dirty="0" err="1">
                <a:latin typeface="Times New Roman" pitchFamily="18" charset="0"/>
              </a:rPr>
              <a:t>sutura</a:t>
            </a:r>
            <a:r>
              <a:rPr lang="en-US" altLang="en-US" sz="2000" dirty="0">
                <a:latin typeface="Times New Roman" pitchFamily="18" charset="0"/>
              </a:rPr>
              <a:t> </a:t>
            </a:r>
            <a:r>
              <a:rPr lang="en-US" altLang="en-US" sz="2000" dirty="0" err="1">
                <a:latin typeface="Times New Roman" pitchFamily="18" charset="0"/>
              </a:rPr>
              <a:t>internasalis</a:t>
            </a:r>
            <a:r>
              <a:rPr lang="en-US" altLang="en-US" sz="2000" dirty="0">
                <a:latin typeface="Times New Roman" pitchFamily="18" charset="0"/>
              </a:rPr>
              <a:t>  and  </a:t>
            </a:r>
            <a:r>
              <a:rPr lang="en-US" altLang="en-US" sz="2000" dirty="0" err="1">
                <a:latin typeface="Times New Roman" pitchFamily="18" charset="0"/>
              </a:rPr>
              <a:t>sutura</a:t>
            </a:r>
            <a:r>
              <a:rPr lang="en-US" altLang="en-US" sz="2000" dirty="0">
                <a:latin typeface="Times New Roman" pitchFamily="18" charset="0"/>
              </a:rPr>
              <a:t> </a:t>
            </a:r>
            <a:r>
              <a:rPr lang="en-US" altLang="en-US" sz="2000" dirty="0" err="1">
                <a:latin typeface="Times New Roman" pitchFamily="18" charset="0"/>
              </a:rPr>
              <a:t>nasofrontalis</a:t>
            </a:r>
            <a:r>
              <a:rPr lang="en-US" altLang="en-US" sz="2000" dirty="0">
                <a:latin typeface="Times New Roman" pitchFamily="18" charset="0"/>
              </a:rPr>
              <a:t>)</a:t>
            </a:r>
            <a:endParaRPr lang="en-GB" altLang="en-US" sz="2000" dirty="0">
              <a:latin typeface="Times New Roman" pitchFamily="18" charset="0"/>
            </a:endParaRPr>
          </a:p>
        </p:txBody>
      </p:sp>
      <p:pic>
        <p:nvPicPr>
          <p:cNvPr id="6" name="Picture 5">
            <a:extLst>
              <a:ext uri="{FF2B5EF4-FFF2-40B4-BE49-F238E27FC236}">
                <a16:creationId xmlns:a16="http://schemas.microsoft.com/office/drawing/2014/main" id="{A0646AE9-0545-EC2D-3501-EFFB65F244C5}"/>
              </a:ext>
            </a:extLst>
          </p:cNvPr>
          <p:cNvPicPr>
            <a:picLocks noChangeAspect="1"/>
          </p:cNvPicPr>
          <p:nvPr/>
        </p:nvPicPr>
        <p:blipFill>
          <a:blip r:embed="rId3"/>
          <a:stretch>
            <a:fillRect/>
          </a:stretch>
        </p:blipFill>
        <p:spPr>
          <a:xfrm>
            <a:off x="4713664" y="3068960"/>
            <a:ext cx="4423861" cy="3131993"/>
          </a:xfrm>
          <a:prstGeom prst="rect">
            <a:avLst/>
          </a:prstGeom>
        </p:spPr>
      </p:pic>
    </p:spTree>
    <p:extLst>
      <p:ext uri="{BB962C8B-B14F-4D97-AF65-F5344CB8AC3E}">
        <p14:creationId xmlns:p14="http://schemas.microsoft.com/office/powerpoint/2010/main" val="632583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4208" t="14359" r="25084" b="5432"/>
          <a:stretch>
            <a:fillRect/>
          </a:stretch>
        </p:blipFill>
        <p:spPr>
          <a:xfrm>
            <a:off x="5105400" y="1495525"/>
            <a:ext cx="4038600" cy="3592512"/>
          </a:xfrm>
          <a:noFill/>
        </p:spPr>
      </p:pic>
      <p:sp>
        <p:nvSpPr>
          <p:cNvPr id="20483" name="Content Placeholder 2"/>
          <p:cNvSpPr>
            <a:spLocks noGrp="1"/>
          </p:cNvSpPr>
          <p:nvPr>
            <p:ph sz="half" idx="1"/>
          </p:nvPr>
        </p:nvSpPr>
        <p:spPr>
          <a:xfrm>
            <a:off x="152649" y="836712"/>
            <a:ext cx="8991351" cy="5832648"/>
          </a:xfrm>
        </p:spPr>
        <p:txBody>
          <a:bodyPr/>
          <a:lstStyle/>
          <a:p>
            <a:pPr marL="514350" indent="-514350">
              <a:lnSpc>
                <a:spcPct val="80000"/>
              </a:lnSpc>
              <a:buFont typeface="Wingdings 3" panose="05040102010807070707" pitchFamily="18" charset="2"/>
              <a:buAutoNum type="arabicParenR"/>
              <a:defRPr/>
            </a:pPr>
            <a:r>
              <a:rPr lang="en-US" altLang="en-US" sz="2400" b="1" u="sng" dirty="0">
                <a:latin typeface="Times New Roman" panose="02020603050405020304" pitchFamily="18" charset="0"/>
                <a:cs typeface="Times New Roman" panose="02020603050405020304" pitchFamily="18" charset="0"/>
              </a:rPr>
              <a:t>Vertical part</a:t>
            </a:r>
            <a:r>
              <a:rPr lang="sr-Cyrl-RS" altLang="en-US" sz="2400" b="1" u="sng" dirty="0">
                <a:latin typeface="Times New Roman" panose="02020603050405020304" pitchFamily="18" charset="0"/>
                <a:cs typeface="Times New Roman" panose="02020603050405020304" pitchFamily="18" charset="0"/>
              </a:rPr>
              <a:t> –</a:t>
            </a:r>
            <a:r>
              <a:rPr lang="en-GB" altLang="en-US" sz="2400" b="1" u="sng" dirty="0">
                <a:latin typeface="Times New Roman" panose="02020603050405020304" pitchFamily="18" charset="0"/>
                <a:cs typeface="Times New Roman" panose="02020603050405020304" pitchFamily="18" charset="0"/>
              </a:rPr>
              <a:t> Squama frontalis</a:t>
            </a:r>
          </a:p>
          <a:p>
            <a:pPr marL="0" indent="0">
              <a:lnSpc>
                <a:spcPct val="80000"/>
              </a:lnSpc>
              <a:buNone/>
              <a:defRPr/>
            </a:pPr>
            <a:br>
              <a:rPr lang="sr-Cyrl-RS" altLang="en-US" sz="1050" dirty="0">
                <a:latin typeface="Times New Roman" panose="02020603050405020304" pitchFamily="18" charset="0"/>
                <a:cs typeface="Times New Roman" panose="02020603050405020304" pitchFamily="18" charset="0"/>
              </a:rPr>
            </a:br>
            <a:r>
              <a:rPr lang="en-GB" altLang="sr-Latn-RS" sz="2400" b="1" dirty="0">
                <a:solidFill>
                  <a:srgbClr val="0000FF"/>
                </a:solidFill>
                <a:latin typeface="Times New Roman" panose="02020603050405020304" pitchFamily="18" charset="0"/>
                <a:cs typeface="Times New Roman" panose="02020603050405020304" pitchFamily="18" charset="0"/>
              </a:rPr>
              <a:t>b) Inner surface (f</a:t>
            </a:r>
            <a:r>
              <a:rPr lang="sr-Latn-CS" altLang="sr-Latn-RS" sz="2400" b="1" dirty="0" err="1">
                <a:solidFill>
                  <a:srgbClr val="0000FF"/>
                </a:solidFill>
                <a:latin typeface="Times New Roman" panose="02020603050405020304" pitchFamily="18" charset="0"/>
                <a:cs typeface="Times New Roman" panose="02020603050405020304" pitchFamily="18" charset="0"/>
              </a:rPr>
              <a:t>acies</a:t>
            </a:r>
            <a:r>
              <a:rPr lang="sr-Latn-CS" altLang="sr-Latn-RS" sz="2400" b="1" dirty="0">
                <a:solidFill>
                  <a:srgbClr val="0000FF"/>
                </a:solidFill>
                <a:latin typeface="Times New Roman" panose="02020603050405020304" pitchFamily="18" charset="0"/>
                <a:cs typeface="Times New Roman" panose="02020603050405020304" pitchFamily="18" charset="0"/>
              </a:rPr>
              <a:t> interna</a:t>
            </a:r>
            <a:r>
              <a:rPr lang="en-GB" altLang="sr-Latn-RS" sz="2400" b="1" dirty="0">
                <a:solidFill>
                  <a:srgbClr val="0000FF"/>
                </a:solidFill>
                <a:latin typeface="Times New Roman" panose="02020603050405020304" pitchFamily="18" charset="0"/>
                <a:cs typeface="Times New Roman" panose="02020603050405020304" pitchFamily="18" charset="0"/>
              </a:rPr>
              <a:t>)</a:t>
            </a:r>
            <a:r>
              <a:rPr lang="sr-Latn-CS" altLang="sr-Latn-RS" sz="2400" b="1" dirty="0">
                <a:latin typeface="Times New Roman" panose="02020603050405020304" pitchFamily="18" charset="0"/>
                <a:cs typeface="Times New Roman" panose="02020603050405020304" pitchFamily="18" charset="0"/>
              </a:rPr>
              <a:t>: </a:t>
            </a:r>
            <a:br>
              <a:rPr lang="sr-Cyrl-RS" altLang="sr-Latn-RS" b="1" dirty="0">
                <a:latin typeface="Times New Roman" panose="02020603050405020304" pitchFamily="18" charset="0"/>
                <a:cs typeface="Times New Roman" panose="02020603050405020304" pitchFamily="18" charset="0"/>
              </a:rPr>
            </a:br>
            <a:r>
              <a:rPr lang="sr-Cyrl-RS" altLang="sr-Latn-RS" sz="22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sulcus</a:t>
            </a:r>
            <a:r>
              <a:rPr lang="sr-Latn-CS" altLang="sr-Latn-RS" sz="2000" b="1" dirty="0">
                <a:latin typeface="Times New Roman" panose="02020603050405020304" pitchFamily="18" charset="0"/>
                <a:cs typeface="Times New Roman" panose="02020603050405020304" pitchFamily="18" charset="0"/>
              </a:rPr>
              <a:t> sinus </a:t>
            </a:r>
            <a:r>
              <a:rPr lang="sr-Latn-CS" altLang="sr-Latn-RS" sz="2000" b="1" dirty="0" err="1">
                <a:latin typeface="Times New Roman" panose="02020603050405020304" pitchFamily="18" charset="0"/>
                <a:cs typeface="Times New Roman" panose="02020603050405020304" pitchFamily="18" charset="0"/>
              </a:rPr>
              <a:t>sagitalis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superioris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(groove for superior sagittal sinus)</a:t>
            </a:r>
            <a:br>
              <a:rPr lang="en-GB" altLang="sr-Latn-RS" sz="2000" b="1"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(venous sinus – sinus </a:t>
            </a:r>
            <a:r>
              <a:rPr lang="en-GB" altLang="sr-Latn-RS" sz="1800" dirty="0" err="1">
                <a:latin typeface="Times New Roman" panose="02020603050405020304" pitchFamily="18" charset="0"/>
                <a:cs typeface="Times New Roman" panose="02020603050405020304" pitchFamily="18" charset="0"/>
              </a:rPr>
              <a:t>sagittalis</a:t>
            </a:r>
            <a:r>
              <a:rPr lang="en-GB" altLang="sr-Latn-RS" sz="1800" dirty="0">
                <a:latin typeface="Times New Roman" panose="02020603050405020304" pitchFamily="18" charset="0"/>
                <a:cs typeface="Times New Roman" panose="02020603050405020304" pitchFamily="18" charset="0"/>
              </a:rPr>
              <a:t> superior runs</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through this groove)</a:t>
            </a:r>
            <a:br>
              <a:rPr lang="sr-Cyrl-RS" altLang="sr-Latn-RS" sz="2200" b="1" dirty="0">
                <a:latin typeface="Times New Roman" panose="02020603050405020304" pitchFamily="18" charset="0"/>
                <a:cs typeface="Times New Roman" panose="02020603050405020304" pitchFamily="18" charset="0"/>
              </a:rPr>
            </a:br>
            <a:r>
              <a:rPr lang="sr-Cyrl-RS" altLang="sr-Latn-RS" sz="22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crista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frontalis</a:t>
            </a:r>
            <a:r>
              <a:rPr lang="en-GB" altLang="sr-Latn-RS" sz="2000" b="1" dirty="0">
                <a:latin typeface="Times New Roman" panose="02020603050405020304" pitchFamily="18" charset="0"/>
                <a:cs typeface="Times New Roman" panose="02020603050405020304" pitchFamily="18" charset="0"/>
              </a:rPr>
              <a:t> (frontal crest) </a:t>
            </a:r>
            <a:r>
              <a:rPr lang="en-GB" altLang="sr-Latn-RS" sz="2200" b="1"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elevation</a:t>
            </a:r>
            <a:br>
              <a:rPr lang="sr-Cyrl-RS" altLang="sr-Latn-RS" sz="2200" b="1" dirty="0">
                <a:latin typeface="Times New Roman" panose="02020603050405020304" pitchFamily="18" charset="0"/>
                <a:cs typeface="Times New Roman" panose="02020603050405020304" pitchFamily="18" charset="0"/>
              </a:rPr>
            </a:br>
            <a:r>
              <a:rPr lang="sr-Cyrl-R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foramen</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cecum</a:t>
            </a:r>
            <a:br>
              <a:rPr lang="sr-Cyrl-RS" altLang="sr-Latn-RS" sz="2000" b="1" dirty="0">
                <a:latin typeface="Times New Roman" panose="02020603050405020304" pitchFamily="18" charset="0"/>
                <a:cs typeface="Times New Roman" panose="02020603050405020304" pitchFamily="18" charset="0"/>
              </a:rPr>
            </a:br>
            <a:r>
              <a:rPr lang="sr-Cyrl-R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foveolae</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granulares</a:t>
            </a:r>
            <a:br>
              <a:rPr lang="en-GB" altLang="sr-Latn-RS" sz="2200" b="1" dirty="0">
                <a:latin typeface="Times New Roman" panose="02020603050405020304" pitchFamily="18" charset="0"/>
                <a:cs typeface="Times New Roman" panose="02020603050405020304" pitchFamily="18" charset="0"/>
              </a:rPr>
            </a:br>
            <a:r>
              <a:rPr lang="en-GB" altLang="sr-Latn-RS" sz="2200" b="1" dirty="0">
                <a:latin typeface="Times New Roman" panose="02020603050405020304" pitchFamily="18" charset="0"/>
                <a:cs typeface="Times New Roman" panose="02020603050405020304" pitchFamily="18" charset="0"/>
              </a:rPr>
              <a:t>(</a:t>
            </a:r>
            <a:r>
              <a:rPr lang="en-GB" sz="1600" b="0" i="0" dirty="0">
                <a:effectLst/>
                <a:latin typeface="Times New Roman" panose="02020603050405020304" pitchFamily="18" charset="0"/>
                <a:cs typeface="Times New Roman" panose="02020603050405020304" pitchFamily="18" charset="0"/>
              </a:rPr>
              <a:t>multiple depressions and pits found on both sides of the</a:t>
            </a:r>
            <a:br>
              <a:rPr lang="en-GB" sz="1600" b="0" i="0" dirty="0">
                <a:effectLst/>
                <a:latin typeface="Times New Roman" panose="02020603050405020304" pitchFamily="18" charset="0"/>
                <a:cs typeface="Times New Roman" panose="02020603050405020304" pitchFamily="18" charset="0"/>
              </a:rPr>
            </a:br>
            <a:r>
              <a:rPr lang="en-GB" sz="1600" b="0" i="0" dirty="0">
                <a:effectLst/>
                <a:latin typeface="Times New Roman" panose="02020603050405020304" pitchFamily="18" charset="0"/>
                <a:cs typeface="Times New Roman" panose="02020603050405020304" pitchFamily="18" charset="0"/>
              </a:rPr>
              <a:t>groove for superior sagittal sinus; they indicate the </a:t>
            </a:r>
            <a:br>
              <a:rPr lang="en-GB" sz="1600" b="0" i="0" dirty="0">
                <a:effectLst/>
                <a:latin typeface="Times New Roman" panose="02020603050405020304" pitchFamily="18" charset="0"/>
                <a:cs typeface="Times New Roman" panose="02020603050405020304" pitchFamily="18" charset="0"/>
              </a:rPr>
            </a:br>
            <a:r>
              <a:rPr lang="en-GB" sz="1600" b="0" i="0" dirty="0">
                <a:effectLst/>
                <a:latin typeface="Times New Roman" panose="02020603050405020304" pitchFamily="18" charset="0"/>
                <a:cs typeface="Times New Roman" panose="02020603050405020304" pitchFamily="18" charset="0"/>
              </a:rPr>
              <a:t>presence of </a:t>
            </a:r>
            <a:r>
              <a:rPr lang="en-GB" sz="1600" b="1" i="0" u="none" strike="noStrike" dirty="0">
                <a:effectLst/>
                <a:latin typeface="Times New Roman" panose="02020603050405020304" pitchFamily="18" charset="0"/>
                <a:cs typeface="Times New Roman" panose="02020603050405020304" pitchFamily="18" charset="0"/>
              </a:rPr>
              <a:t>arachnoid granulations, </a:t>
            </a:r>
            <a:r>
              <a:rPr lang="en-GB" sz="1600" i="0" u="none" strike="noStrike" dirty="0">
                <a:effectLst/>
                <a:latin typeface="Times New Roman" panose="02020603050405020304" pitchFamily="18" charset="0"/>
                <a:cs typeface="Times New Roman" panose="02020603050405020304" pitchFamily="18" charset="0"/>
              </a:rPr>
              <a:t>as the extension</a:t>
            </a:r>
            <a:r>
              <a:rPr lang="en-GB" sz="1600" b="0" i="0" dirty="0">
                <a:effectLst/>
                <a:latin typeface="Times New Roman" panose="02020603050405020304" pitchFamily="18" charset="0"/>
                <a:cs typeface="Times New Roman" panose="02020603050405020304" pitchFamily="18" charset="0"/>
              </a:rPr>
              <a:t> of </a:t>
            </a:r>
            <a:br>
              <a:rPr lang="en-GB" sz="1600" b="0" i="0" dirty="0">
                <a:effectLst/>
                <a:latin typeface="Times New Roman" panose="02020603050405020304" pitchFamily="18" charset="0"/>
                <a:cs typeface="Times New Roman" panose="02020603050405020304" pitchFamily="18" charset="0"/>
              </a:rPr>
            </a:br>
            <a:r>
              <a:rPr lang="en-GB" sz="1600" b="0" i="0" dirty="0">
                <a:effectLst/>
                <a:latin typeface="Times New Roman" panose="02020603050405020304" pitchFamily="18" charset="0"/>
                <a:cs typeface="Times New Roman" panose="02020603050405020304" pitchFamily="18" charset="0"/>
              </a:rPr>
              <a:t>arachnoid membrane, that play a role in the</a:t>
            </a:r>
            <a:r>
              <a:rPr lang="en-GB" sz="1600" dirty="0">
                <a:latin typeface="Times New Roman" panose="02020603050405020304" pitchFamily="18" charset="0"/>
                <a:cs typeface="Times New Roman" panose="02020603050405020304" pitchFamily="18" charset="0"/>
              </a:rPr>
              <a:t> </a:t>
            </a:r>
            <a:r>
              <a:rPr lang="en-GB" sz="1600" b="0" i="0" dirty="0">
                <a:effectLst/>
                <a:latin typeface="Times New Roman" panose="02020603050405020304" pitchFamily="18" charset="0"/>
                <a:cs typeface="Times New Roman" panose="02020603050405020304" pitchFamily="18" charset="0"/>
              </a:rPr>
              <a:t>reabsorption of</a:t>
            </a:r>
            <a:br>
              <a:rPr lang="en-GB" sz="1600" b="0" i="0" dirty="0">
                <a:effectLst/>
                <a:latin typeface="Times New Roman" panose="02020603050405020304" pitchFamily="18" charset="0"/>
                <a:cs typeface="Times New Roman" panose="02020603050405020304" pitchFamily="18" charset="0"/>
              </a:rPr>
            </a:br>
            <a:r>
              <a:rPr lang="en-GB" sz="1600" b="0" i="0" dirty="0">
                <a:effectLst/>
                <a:latin typeface="Times New Roman" panose="02020603050405020304" pitchFamily="18" charset="0"/>
                <a:cs typeface="Times New Roman" panose="02020603050405020304" pitchFamily="18" charset="0"/>
              </a:rPr>
              <a:t>cerebrospinal fluid from the subarachnoid space into the </a:t>
            </a:r>
            <a:br>
              <a:rPr lang="en-GB" sz="1600" b="0" i="0" dirty="0">
                <a:effectLst/>
                <a:latin typeface="Times New Roman" panose="02020603050405020304" pitchFamily="18" charset="0"/>
                <a:cs typeface="Times New Roman" panose="02020603050405020304" pitchFamily="18" charset="0"/>
              </a:rPr>
            </a:br>
            <a:r>
              <a:rPr lang="en-GB" sz="1600" b="0" i="0" dirty="0">
                <a:effectLst/>
                <a:latin typeface="Times New Roman" panose="02020603050405020304" pitchFamily="18" charset="0"/>
                <a:cs typeface="Times New Roman" panose="02020603050405020304" pitchFamily="18" charset="0"/>
              </a:rPr>
              <a:t>dural venous sinuses, particularly the superior sagittal sinus.)</a:t>
            </a:r>
            <a:br>
              <a:rPr lang="sr-Cyrl-RS" altLang="sr-Latn-RS" sz="1600" b="1" dirty="0">
                <a:latin typeface="Times New Roman" panose="02020603050405020304" pitchFamily="18" charset="0"/>
                <a:cs typeface="Times New Roman" panose="02020603050405020304" pitchFamily="18" charset="0"/>
              </a:rPr>
            </a:br>
            <a:r>
              <a:rPr lang="sr-Cyrl-R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incisura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ethmoidalis</a:t>
            </a:r>
            <a:r>
              <a:rPr lang="en-GB" altLang="sr-Latn-RS" sz="2000" b="1" dirty="0">
                <a:latin typeface="Times New Roman" panose="02020603050405020304" pitchFamily="18" charset="0"/>
                <a:cs typeface="Times New Roman" panose="02020603050405020304" pitchFamily="18" charset="0"/>
              </a:rPr>
              <a:t> (ethmoid notch)</a:t>
            </a:r>
            <a:br>
              <a:rPr lang="en-GB" altLang="sr-Latn-RS" sz="2000" b="1" dirty="0">
                <a:latin typeface="Times New Roman" panose="02020603050405020304" pitchFamily="18" charset="0"/>
                <a:cs typeface="Times New Roman" panose="02020603050405020304" pitchFamily="18" charset="0"/>
              </a:rPr>
            </a:br>
            <a:r>
              <a:rPr lang="en-GB" altLang="sr-Latn-RS" sz="1600" dirty="0">
                <a:latin typeface="Times New Roman" panose="02020603050405020304" pitchFamily="18" charset="0"/>
                <a:cs typeface="Times New Roman" panose="02020603050405020304" pitchFamily="18" charset="0"/>
              </a:rPr>
              <a:t>(notch for articulation with horizontal part of ethmoid bone – </a:t>
            </a:r>
            <a:br>
              <a:rPr lang="en-GB" altLang="sr-Latn-RS" sz="1600" dirty="0">
                <a:latin typeface="Times New Roman" panose="02020603050405020304" pitchFamily="18" charset="0"/>
                <a:cs typeface="Times New Roman" panose="02020603050405020304" pitchFamily="18" charset="0"/>
              </a:rPr>
            </a:br>
            <a:r>
              <a:rPr lang="en-GB" altLang="sr-Latn-RS" sz="1600" dirty="0">
                <a:latin typeface="Times New Roman" panose="02020603050405020304" pitchFamily="18" charset="0"/>
                <a:cs typeface="Times New Roman" panose="02020603050405020304" pitchFamily="18" charset="0"/>
              </a:rPr>
              <a:t> lamina cribrosa </a:t>
            </a:r>
            <a:r>
              <a:rPr lang="en-GB" altLang="sr-Latn-RS" sz="1600" dirty="0" err="1">
                <a:latin typeface="Times New Roman" panose="02020603050405020304" pitchFamily="18" charset="0"/>
                <a:cs typeface="Times New Roman" panose="02020603050405020304" pitchFamily="18" charset="0"/>
              </a:rPr>
              <a:t>ossis</a:t>
            </a:r>
            <a:r>
              <a:rPr lang="en-GB" altLang="sr-Latn-RS" sz="1600" dirty="0">
                <a:latin typeface="Times New Roman" panose="02020603050405020304" pitchFamily="18" charset="0"/>
                <a:cs typeface="Times New Roman" panose="02020603050405020304" pitchFamily="18" charset="0"/>
              </a:rPr>
              <a:t> </a:t>
            </a:r>
            <a:r>
              <a:rPr lang="en-GB" altLang="sr-Latn-RS" sz="1600" dirty="0" err="1">
                <a:latin typeface="Times New Roman" panose="02020603050405020304" pitchFamily="18" charset="0"/>
                <a:cs typeface="Times New Roman" panose="02020603050405020304" pitchFamily="18" charset="0"/>
              </a:rPr>
              <a:t>ethmoidalis</a:t>
            </a:r>
            <a:r>
              <a:rPr lang="en-GB" altLang="sr-Latn-RS" sz="1600" dirty="0">
                <a:latin typeface="Times New Roman" panose="02020603050405020304" pitchFamily="18" charset="0"/>
                <a:cs typeface="Times New Roman" panose="02020603050405020304" pitchFamily="18" charset="0"/>
              </a:rPr>
              <a:t>)</a:t>
            </a:r>
            <a:br>
              <a:rPr lang="en-GB" altLang="sr-Latn-RS" sz="1600" dirty="0">
                <a:latin typeface="Times New Roman" panose="02020603050405020304" pitchFamily="18" charset="0"/>
                <a:cs typeface="Times New Roman" panose="02020603050405020304" pitchFamily="18" charset="0"/>
              </a:rPr>
            </a:br>
            <a:r>
              <a:rPr lang="sr-Cyrl-R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impressiones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digitatae</a:t>
            </a:r>
            <a:br>
              <a:rPr lang="en-GB" altLang="sr-Latn-RS" sz="2000" b="1" dirty="0">
                <a:latin typeface="Times New Roman" panose="02020603050405020304" pitchFamily="18" charset="0"/>
                <a:cs typeface="Times New Roman" panose="02020603050405020304" pitchFamily="18" charset="0"/>
              </a:rPr>
            </a:br>
            <a:r>
              <a:rPr lang="en-GB" altLang="en-US" sz="1600" dirty="0">
                <a:latin typeface="Times New Roman" panose="02020603050405020304" pitchFamily="18" charset="0"/>
                <a:cs typeface="Times New Roman" panose="02020603050405020304" pitchFamily="18" charset="0"/>
              </a:rPr>
              <a:t>(</a:t>
            </a:r>
            <a:r>
              <a:rPr lang="en-GB" sz="1600" b="0" i="0" dirty="0">
                <a:solidFill>
                  <a:srgbClr val="212529"/>
                </a:solidFill>
                <a:effectLst/>
                <a:latin typeface="Times New Roman" panose="02020603050405020304" pitchFamily="18" charset="0"/>
                <a:cs typeface="Times New Roman" panose="02020603050405020304" pitchFamily="18" charset="0"/>
              </a:rPr>
              <a:t>The depressions on the inner surface of the </a:t>
            </a:r>
            <a:r>
              <a:rPr lang="en-GB" sz="1600" b="0" i="0" u="none" strike="noStrike" dirty="0">
                <a:effectLst/>
                <a:latin typeface="Times New Roman" panose="02020603050405020304" pitchFamily="18" charset="0"/>
                <a:cs typeface="Times New Roman" panose="02020603050405020304" pitchFamily="18" charset="0"/>
              </a:rPr>
              <a:t>skull</a:t>
            </a:r>
            <a:r>
              <a:rPr lang="en-GB" sz="1600" b="0" i="0" dirty="0">
                <a:solidFill>
                  <a:srgbClr val="212529"/>
                </a:solidFill>
                <a:effectLst/>
                <a:latin typeface="Times New Roman" panose="02020603050405020304" pitchFamily="18" charset="0"/>
                <a:cs typeface="Times New Roman" panose="02020603050405020304" pitchFamily="18" charset="0"/>
              </a:rPr>
              <a:t> which correspond to the </a:t>
            </a:r>
            <a:r>
              <a:rPr lang="en-GB" sz="1600" b="0" i="0" u="none" strike="noStrike" dirty="0">
                <a:effectLst/>
                <a:latin typeface="Times New Roman" panose="02020603050405020304" pitchFamily="18" charset="0"/>
                <a:cs typeface="Times New Roman" panose="02020603050405020304" pitchFamily="18" charset="0"/>
              </a:rPr>
              <a:t>convolutions</a:t>
            </a:r>
            <a:r>
              <a:rPr lang="en-GB" sz="1600" b="0" i="0" dirty="0">
                <a:effectLst/>
                <a:latin typeface="Times New Roman" panose="02020603050405020304" pitchFamily="18" charset="0"/>
                <a:cs typeface="Times New Roman" panose="02020603050405020304" pitchFamily="18" charset="0"/>
              </a:rPr>
              <a:t> (gyri) </a:t>
            </a:r>
            <a:r>
              <a:rPr lang="en-GB" sz="1600" b="0" i="0" dirty="0">
                <a:solidFill>
                  <a:srgbClr val="212529"/>
                </a:solidFill>
                <a:effectLst/>
                <a:latin typeface="Times New Roman" panose="02020603050405020304" pitchFamily="18" charset="0"/>
                <a:cs typeface="Times New Roman" panose="02020603050405020304" pitchFamily="18" charset="0"/>
              </a:rPr>
              <a:t>of the brain)</a:t>
            </a:r>
            <a:br>
              <a:rPr lang="en-GB" altLang="en-US" sz="1600" dirty="0">
                <a:latin typeface="Times New Roman" panose="02020603050405020304" pitchFamily="18" charset="0"/>
                <a:cs typeface="Times New Roman" panose="02020603050405020304" pitchFamily="18" charset="0"/>
              </a:rPr>
            </a:br>
            <a:r>
              <a:rPr lang="en-US" altLang="en-US" sz="2000" b="1" dirty="0" err="1">
                <a:latin typeface="Times New Roman" panose="02020603050405020304" pitchFamily="18" charset="0"/>
                <a:cs typeface="Times New Roman" panose="02020603050405020304" pitchFamily="18" charset="0"/>
              </a:rPr>
              <a:t>sutura</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coronalis</a:t>
            </a:r>
            <a:r>
              <a:rPr lang="en-US" altLang="en-US" sz="2000" b="1" dirty="0">
                <a:latin typeface="Times New Roman" panose="02020603050405020304" pitchFamily="18" charset="0"/>
                <a:cs typeface="Times New Roman" panose="02020603050405020304" pitchFamily="18" charset="0"/>
              </a:rPr>
              <a:t>,</a:t>
            </a:r>
            <a:br>
              <a:rPr lang="sr-Cyrl-RS" altLang="en-US" sz="2000" b="1" dirty="0">
                <a:latin typeface="Times New Roman" panose="02020603050405020304" pitchFamily="18" charset="0"/>
                <a:cs typeface="Times New Roman" panose="02020603050405020304" pitchFamily="18" charset="0"/>
              </a:rPr>
            </a:br>
            <a:r>
              <a:rPr lang="en-US" altLang="en-US" sz="2000" b="1" dirty="0" err="1">
                <a:latin typeface="Times New Roman" panose="02020603050405020304" pitchFamily="18" charset="0"/>
                <a:cs typeface="Times New Roman" panose="02020603050405020304" pitchFamily="18" charset="0"/>
              </a:rPr>
              <a:t>sutura</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sphenofrontalis</a:t>
            </a:r>
            <a:br>
              <a:rPr lang="sr-Cyrl-RS" altLang="en-US" sz="2000" b="1" dirty="0">
                <a:latin typeface="Times New Roman" panose="02020603050405020304" pitchFamily="18" charset="0"/>
                <a:cs typeface="Times New Roman" panose="02020603050405020304" pitchFamily="18" charset="0"/>
              </a:rPr>
            </a:br>
            <a:r>
              <a:rPr lang="en-US" altLang="en-US" sz="2000" b="1" dirty="0" err="1">
                <a:latin typeface="Times New Roman" panose="02020603050405020304" pitchFamily="18" charset="0"/>
                <a:cs typeface="Times New Roman" panose="02020603050405020304" pitchFamily="18" charset="0"/>
              </a:rPr>
              <a:t>sut</a:t>
            </a:r>
            <a:r>
              <a:rPr lang="en-GB" altLang="en-US" sz="2000" b="1" dirty="0" err="1">
                <a:latin typeface="Times New Roman" panose="02020603050405020304" pitchFamily="18" charset="0"/>
                <a:cs typeface="Times New Roman" panose="02020603050405020304" pitchFamily="18" charset="0"/>
              </a:rPr>
              <a:t>ura</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frontozygomatica</a:t>
            </a:r>
            <a:endParaRPr lang="sr-Latn-CS" altLang="sr-Latn-RS" sz="2000" b="1" dirty="0">
              <a:latin typeface="Times New Roman" panose="02020603050405020304" pitchFamily="18" charset="0"/>
              <a:cs typeface="Times New Roman" panose="02020603050405020304" pitchFamily="18" charset="0"/>
            </a:endParaRPr>
          </a:p>
          <a:p>
            <a:endParaRPr lang="en-US" altLang="sr-Latn-RS" dirty="0"/>
          </a:p>
        </p:txBody>
      </p:sp>
      <p:sp>
        <p:nvSpPr>
          <p:cNvPr id="3" name="Title 1">
            <a:extLst>
              <a:ext uri="{FF2B5EF4-FFF2-40B4-BE49-F238E27FC236}">
                <a16:creationId xmlns:a16="http://schemas.microsoft.com/office/drawing/2014/main" id="{22A7BEED-521F-BFD2-443A-7333FDE3BD69}"/>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Content Placeholder 2"/>
          <p:cNvSpPr>
            <a:spLocks noGrp="1"/>
          </p:cNvSpPr>
          <p:nvPr>
            <p:ph sz="half" idx="1"/>
          </p:nvPr>
        </p:nvSpPr>
        <p:spPr>
          <a:xfrm>
            <a:off x="142875" y="1219200"/>
            <a:ext cx="8821613" cy="4910138"/>
          </a:xfrm>
        </p:spPr>
        <p:txBody>
          <a:bodyPr/>
          <a:lstStyle/>
          <a:p>
            <a:pPr>
              <a:lnSpc>
                <a:spcPct val="80000"/>
              </a:lnSpc>
              <a:buFont typeface="Wingdings 3" panose="05040102010807070707" pitchFamily="18" charset="2"/>
              <a:buNone/>
            </a:pPr>
            <a:r>
              <a:rPr lang="en-GB" altLang="en-US" sz="2400" dirty="0">
                <a:latin typeface="Times New Roman" panose="02020603050405020304" pitchFamily="18" charset="0"/>
              </a:rPr>
              <a:t>2</a:t>
            </a:r>
            <a:r>
              <a:rPr lang="en-GB" altLang="en-US" sz="2400" b="1" u="sng" dirty="0">
                <a:latin typeface="Times New Roman" panose="02020603050405020304" pitchFamily="18" charset="0"/>
              </a:rPr>
              <a:t>) </a:t>
            </a:r>
            <a:r>
              <a:rPr lang="en-US" altLang="en-US" sz="2400" b="1" u="sng" dirty="0">
                <a:latin typeface="Times New Roman" panose="02020603050405020304" pitchFamily="18" charset="0"/>
              </a:rPr>
              <a:t>Horizontal part</a:t>
            </a:r>
          </a:p>
          <a:p>
            <a:pPr>
              <a:lnSpc>
                <a:spcPct val="80000"/>
              </a:lnSpc>
              <a:buFont typeface="Wingdings 3" panose="05040102010807070707" pitchFamily="18" charset="2"/>
              <a:buNone/>
            </a:pPr>
            <a:r>
              <a:rPr lang="en-US" altLang="en-US" dirty="0">
                <a:latin typeface="Times New Roman" panose="02020603050405020304" pitchFamily="18" charset="0"/>
              </a:rPr>
              <a:t> </a:t>
            </a:r>
            <a:r>
              <a:rPr lang="en-US" altLang="en-US" sz="2400" dirty="0">
                <a:solidFill>
                  <a:srgbClr val="FF0000"/>
                </a:solidFill>
                <a:latin typeface="Times New Roman" panose="02020603050405020304" pitchFamily="18" charset="0"/>
              </a:rPr>
              <a:t>а</a:t>
            </a:r>
            <a:r>
              <a:rPr lang="en-US" altLang="en-US" sz="2400" b="1" dirty="0">
                <a:solidFill>
                  <a:srgbClr val="FF0000"/>
                </a:solidFill>
                <a:latin typeface="Times New Roman" panose="02020603050405020304" pitchFamily="18" charset="0"/>
              </a:rPr>
              <a:t>) </a:t>
            </a:r>
            <a:r>
              <a:rPr lang="en-GB" altLang="en-US" sz="2400" b="1" dirty="0">
                <a:solidFill>
                  <a:srgbClr val="FF0000"/>
                </a:solidFill>
                <a:latin typeface="Times New Roman" panose="02020603050405020304" pitchFamily="18" charset="0"/>
              </a:rPr>
              <a:t>Pars nasalis (nasal part)</a:t>
            </a:r>
            <a:br>
              <a:rPr lang="sr-Cyrl-RS" altLang="en-US" sz="2400" b="1" dirty="0">
                <a:latin typeface="Times New Roman" panose="02020603050405020304" pitchFamily="18" charset="0"/>
              </a:rPr>
            </a:br>
            <a:r>
              <a:rPr lang="en-GB" altLang="en-US" sz="2000" dirty="0">
                <a:latin typeface="Times New Roman" panose="02020603050405020304" pitchFamily="18" charset="0"/>
              </a:rPr>
              <a:t>- </a:t>
            </a:r>
            <a:r>
              <a:rPr lang="en-US" altLang="en-US" sz="2000" dirty="0">
                <a:latin typeface="Times New Roman" panose="02020603050405020304" pitchFamily="18" charset="0"/>
              </a:rPr>
              <a:t>middle part, with posteriorly located ethmoidal notch</a:t>
            </a:r>
            <a:br>
              <a:rPr lang="en-US" altLang="en-US" sz="2000" dirty="0">
                <a:latin typeface="Times New Roman" panose="02020603050405020304" pitchFamily="18" charset="0"/>
              </a:rPr>
            </a:br>
            <a:r>
              <a:rPr lang="en-US" altLang="en-US" sz="2000" dirty="0">
                <a:latin typeface="Times New Roman" panose="02020603050405020304" pitchFamily="18" charset="0"/>
              </a:rPr>
              <a:t>  (</a:t>
            </a:r>
            <a:r>
              <a:rPr lang="en-GB" altLang="en-US" sz="2000" b="1" dirty="0">
                <a:latin typeface="Times New Roman" panose="02020603050405020304" pitchFamily="18" charset="0"/>
              </a:rPr>
              <a:t>incisura </a:t>
            </a:r>
            <a:r>
              <a:rPr lang="en-GB" altLang="en-US" sz="2000" b="1" dirty="0" err="1">
                <a:latin typeface="Times New Roman" panose="02020603050405020304" pitchFamily="18" charset="0"/>
              </a:rPr>
              <a:t>ethmoidalis</a:t>
            </a:r>
            <a:r>
              <a:rPr lang="en-US" altLang="en-US" sz="2000" b="1" dirty="0">
                <a:latin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articulation with horizontal part of ethmoid bone –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lamina cribrosa </a:t>
            </a:r>
            <a:r>
              <a:rPr lang="en-GB" altLang="sr-Latn-RS" sz="2000" dirty="0" err="1">
                <a:latin typeface="Times New Roman" panose="02020603050405020304" pitchFamily="18" charset="0"/>
                <a:cs typeface="Times New Roman" panose="02020603050405020304" pitchFamily="18" charset="0"/>
              </a:rPr>
              <a:t>ossis</a:t>
            </a: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ethmoidalis</a:t>
            </a:r>
            <a:endParaRPr lang="en-GB" altLang="sr-Latn-RS" sz="2000" dirty="0">
              <a:latin typeface="Times New Roman" panose="02020603050405020304" pitchFamily="18" charset="0"/>
              <a:cs typeface="Times New Roman" panose="02020603050405020304" pitchFamily="18" charset="0"/>
            </a:endParaRPr>
          </a:p>
          <a:p>
            <a:pPr>
              <a:lnSpc>
                <a:spcPct val="80000"/>
              </a:lnSpc>
              <a:buFont typeface="Wingdings 3" panose="05040102010807070707" pitchFamily="18" charset="2"/>
              <a:buNone/>
            </a:pPr>
            <a:r>
              <a:rPr lang="en-GB" altLang="en-US" sz="2000" dirty="0">
                <a:latin typeface="Times New Roman" panose="02020603050405020304" pitchFamily="18" charset="0"/>
                <a:cs typeface="Times New Roman" panose="02020603050405020304" pitchFamily="18" charset="0"/>
              </a:rPr>
              <a:t>    - anteriorly, it forms nasal notch for articulation with nasal bones and frontal</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process of maxilla</a:t>
            </a:r>
            <a:br>
              <a:rPr lang="en-US" altLang="en-US" sz="2000" dirty="0">
                <a:latin typeface="Times New Roman" panose="02020603050405020304" pitchFamily="18" charset="0"/>
              </a:rPr>
            </a:br>
            <a:r>
              <a:rPr lang="en-US" altLang="en-US" sz="2000" dirty="0">
                <a:latin typeface="Times New Roman" panose="02020603050405020304" pitchFamily="18" charset="0"/>
              </a:rPr>
              <a:t>- forms a part of the roof (superior wall)</a:t>
            </a:r>
            <a:br>
              <a:rPr lang="en-US" altLang="en-US" sz="2000" dirty="0">
                <a:latin typeface="Times New Roman" panose="02020603050405020304" pitchFamily="18" charset="0"/>
              </a:rPr>
            </a:br>
            <a:r>
              <a:rPr lang="en-US" altLang="en-US" sz="2000" dirty="0">
                <a:latin typeface="Times New Roman" panose="02020603050405020304" pitchFamily="18" charset="0"/>
              </a:rPr>
              <a:t>  of nasal cavity</a:t>
            </a:r>
          </a:p>
          <a:p>
            <a:pPr>
              <a:lnSpc>
                <a:spcPct val="80000"/>
              </a:lnSpc>
              <a:buFont typeface="Wingdings 3" panose="05040102010807070707" pitchFamily="18" charset="2"/>
              <a:buNone/>
            </a:pPr>
            <a:r>
              <a:rPr lang="en-US" altLang="en-US" sz="2400" dirty="0">
                <a:latin typeface="Times New Roman" panose="02020603050405020304" pitchFamily="18" charset="0"/>
              </a:rPr>
              <a:t> -  </a:t>
            </a:r>
            <a:r>
              <a:rPr lang="en-US" altLang="en-US" sz="2000" dirty="0">
                <a:latin typeface="Times New Roman" panose="02020603050405020304" pitchFamily="18" charset="0"/>
              </a:rPr>
              <a:t>joins with: </a:t>
            </a:r>
            <a:br>
              <a:rPr lang="sr-Cyrl-RS" altLang="en-US" sz="2000" dirty="0">
                <a:latin typeface="Times New Roman" panose="02020603050405020304" pitchFamily="18" charset="0"/>
              </a:rPr>
            </a:br>
            <a:r>
              <a:rPr lang="en-GB" altLang="en-US" sz="2000" dirty="0">
                <a:latin typeface="Times New Roman" panose="02020603050405020304" pitchFamily="18" charset="0"/>
              </a:rPr>
              <a:t> </a:t>
            </a:r>
            <a:r>
              <a:rPr lang="en-US" altLang="en-US" sz="2000" dirty="0" err="1">
                <a:latin typeface="Times New Roman" panose="02020603050405020304" pitchFamily="18" charset="0"/>
              </a:rPr>
              <a:t>os</a:t>
            </a:r>
            <a:r>
              <a:rPr lang="en-US" altLang="en-US" sz="2000" dirty="0">
                <a:latin typeface="Times New Roman" panose="02020603050405020304" pitchFamily="18" charset="0"/>
              </a:rPr>
              <a:t> nasale (nasal bone)</a:t>
            </a:r>
            <a:br>
              <a:rPr lang="sr-Cyrl-RS" altLang="en-US" sz="2000" dirty="0">
                <a:latin typeface="Times New Roman" panose="02020603050405020304" pitchFamily="18" charset="0"/>
              </a:rPr>
            </a:br>
            <a:r>
              <a:rPr lang="en-GB" altLang="en-US" sz="2000" dirty="0">
                <a:latin typeface="Times New Roman" panose="02020603050405020304" pitchFamily="18" charset="0"/>
              </a:rPr>
              <a:t> </a:t>
            </a:r>
            <a:r>
              <a:rPr lang="en-US" altLang="en-US" sz="2000" dirty="0">
                <a:latin typeface="Times New Roman" panose="02020603050405020304" pitchFamily="18" charset="0"/>
              </a:rPr>
              <a:t>processus frontalis maxillae</a:t>
            </a:r>
            <a:br>
              <a:rPr lang="en-US" altLang="en-US" sz="2000" dirty="0">
                <a:latin typeface="Times New Roman" panose="02020603050405020304" pitchFamily="18" charset="0"/>
              </a:rPr>
            </a:br>
            <a:r>
              <a:rPr lang="en-US" altLang="en-US" sz="2000" dirty="0">
                <a:latin typeface="Times New Roman" panose="02020603050405020304" pitchFamily="18" charset="0"/>
              </a:rPr>
              <a:t>   (frontal process of maxilla)</a:t>
            </a:r>
          </a:p>
          <a:p>
            <a:pPr>
              <a:lnSpc>
                <a:spcPct val="80000"/>
              </a:lnSpc>
              <a:buFont typeface="Wingdings 3" panose="05040102010807070707" pitchFamily="18" charset="2"/>
              <a:buNone/>
            </a:pPr>
            <a:r>
              <a:rPr lang="en-US" altLang="en-US" sz="2000" dirty="0">
                <a:latin typeface="Times New Roman" panose="02020603050405020304" pitchFamily="18" charset="0"/>
              </a:rPr>
              <a:t> -  </a:t>
            </a:r>
            <a:r>
              <a:rPr lang="en-US" altLang="en-US" sz="2000" b="1" dirty="0">
                <a:latin typeface="Times New Roman" panose="02020603050405020304" pitchFamily="18" charset="0"/>
              </a:rPr>
              <a:t>nasal spine of frontal bone </a:t>
            </a:r>
            <a:r>
              <a:rPr lang="en-US" altLang="en-US" sz="2000" dirty="0">
                <a:latin typeface="Times New Roman" panose="02020603050405020304" pitchFamily="18" charset="0"/>
              </a:rPr>
              <a:t>(</a:t>
            </a:r>
            <a:r>
              <a:rPr lang="en-US" altLang="en-US" sz="2000" b="1" dirty="0">
                <a:latin typeface="Times New Roman" panose="02020603050405020304" pitchFamily="18" charset="0"/>
              </a:rPr>
              <a:t>spina nasalis)</a:t>
            </a:r>
            <a:br>
              <a:rPr lang="sr-Cyrl-RS" altLang="en-US" sz="2000" dirty="0">
                <a:latin typeface="Times New Roman" panose="02020603050405020304" pitchFamily="18" charset="0"/>
              </a:rPr>
            </a:br>
            <a:r>
              <a:rPr lang="sr-Cyrl-RS" altLang="en-US" sz="2000" dirty="0">
                <a:latin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The nasal spine protrudes inferiorly from the central portion of nasal part and joins with </a:t>
            </a:r>
            <a:r>
              <a:rPr lang="en-GB" altLang="en-US" sz="1600" dirty="0">
                <a:latin typeface="Times New Roman" panose="02020603050405020304" pitchFamily="18" charset="0"/>
                <a:cs typeface="Times New Roman" panose="02020603050405020304" pitchFamily="18" charset="0"/>
              </a:rPr>
              <a:t>lamina </a:t>
            </a:r>
            <a:r>
              <a:rPr lang="en-GB" altLang="en-US" sz="1600" dirty="0" err="1">
                <a:latin typeface="Times New Roman" panose="02020603050405020304" pitchFamily="18" charset="0"/>
                <a:cs typeface="Times New Roman" panose="02020603050405020304" pitchFamily="18" charset="0"/>
              </a:rPr>
              <a:t>perpendicularis</a:t>
            </a:r>
            <a:r>
              <a:rPr lang="en-GB" altLang="en-US" sz="1600" dirty="0">
                <a:latin typeface="Times New Roman" panose="02020603050405020304" pitchFamily="18" charset="0"/>
                <a:cs typeface="Times New Roman" panose="02020603050405020304" pitchFamily="18" charset="0"/>
              </a:rPr>
              <a:t> of ethmoid bone in forming nasal septum</a:t>
            </a:r>
            <a:endParaRPr lang="en-US" altLang="en-US" sz="1600" dirty="0">
              <a:latin typeface="Times New Roman" panose="02020603050405020304" pitchFamily="18" charset="0"/>
              <a:cs typeface="Times New Roman" panose="02020603050405020304" pitchFamily="18" charset="0"/>
            </a:endParaRPr>
          </a:p>
          <a:p>
            <a:endParaRPr lang="en-US" altLang="sr-Latn-RS" dirty="0"/>
          </a:p>
        </p:txBody>
      </p:sp>
      <p:pic>
        <p:nvPicPr>
          <p:cNvPr id="21508" name="il_fi" descr="http://www.infobik.com/wp-content/uploads/2011/06/frontal-kemik.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62525" y="3068960"/>
            <a:ext cx="4038600" cy="1966912"/>
          </a:xfrm>
          <a:noFill/>
        </p:spPr>
      </p:pic>
      <p:sp>
        <p:nvSpPr>
          <p:cNvPr id="3" name="Title 1">
            <a:extLst>
              <a:ext uri="{FF2B5EF4-FFF2-40B4-BE49-F238E27FC236}">
                <a16:creationId xmlns:a16="http://schemas.microsoft.com/office/drawing/2014/main" id="{3082CC53-5426-A296-E884-70809A9F6234}"/>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EEB31B9-B721-C9F3-E2C9-408F37283C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t="-197" r="37468" b="37210"/>
          <a:stretch>
            <a:fillRect/>
          </a:stretch>
        </p:blipFill>
        <p:spPr bwMode="auto">
          <a:xfrm>
            <a:off x="226541" y="0"/>
            <a:ext cx="4329475" cy="3743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D9E1AC8A-2A67-6053-DD52-C300939F13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7055" t="10187" r="23402" b="9309"/>
          <a:stretch>
            <a:fillRect/>
          </a:stretch>
        </p:blipFill>
        <p:spPr>
          <a:xfrm>
            <a:off x="4845034" y="0"/>
            <a:ext cx="4038600" cy="3690937"/>
          </a:xfrm>
          <a:prstGeom prst="rect">
            <a:avLst/>
          </a:prstGeom>
          <a:noFill/>
        </p:spPr>
      </p:pic>
      <p:pic>
        <p:nvPicPr>
          <p:cNvPr id="7" name="Picture 6">
            <a:extLst>
              <a:ext uri="{FF2B5EF4-FFF2-40B4-BE49-F238E27FC236}">
                <a16:creationId xmlns:a16="http://schemas.microsoft.com/office/drawing/2014/main" id="{2D0593A4-62B9-5CA3-A1CB-F7DA0E4616D7}"/>
              </a:ext>
            </a:extLst>
          </p:cNvPr>
          <p:cNvPicPr>
            <a:picLocks noChangeAspect="1"/>
          </p:cNvPicPr>
          <p:nvPr/>
        </p:nvPicPr>
        <p:blipFill>
          <a:blip r:embed="rId4"/>
          <a:stretch>
            <a:fillRect/>
          </a:stretch>
        </p:blipFill>
        <p:spPr>
          <a:xfrm>
            <a:off x="2488595" y="3690937"/>
            <a:ext cx="4423861" cy="3131993"/>
          </a:xfrm>
          <a:prstGeom prst="rect">
            <a:avLst/>
          </a:prstGeom>
        </p:spPr>
      </p:pic>
    </p:spTree>
    <p:extLst>
      <p:ext uri="{BB962C8B-B14F-4D97-AF65-F5344CB8AC3E}">
        <p14:creationId xmlns:p14="http://schemas.microsoft.com/office/powerpoint/2010/main" val="2904136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Content Placeholder 2"/>
          <p:cNvSpPr>
            <a:spLocks noGrp="1"/>
          </p:cNvSpPr>
          <p:nvPr>
            <p:ph sz="half" idx="1"/>
          </p:nvPr>
        </p:nvSpPr>
        <p:spPr>
          <a:xfrm>
            <a:off x="107504" y="908719"/>
            <a:ext cx="5725269" cy="5810215"/>
          </a:xfrm>
        </p:spPr>
        <p:txBody>
          <a:bodyPr/>
          <a:lstStyle/>
          <a:p>
            <a:pPr>
              <a:lnSpc>
                <a:spcPct val="80000"/>
              </a:lnSpc>
              <a:buFont typeface="Wingdings 3" panose="05040102010807070707" pitchFamily="18" charset="2"/>
              <a:buNone/>
            </a:pPr>
            <a:r>
              <a:rPr lang="en-US" altLang="en-US" sz="2400" dirty="0">
                <a:latin typeface="Times New Roman" panose="02020603050405020304" pitchFamily="18" charset="0"/>
              </a:rPr>
              <a:t>b) </a:t>
            </a:r>
            <a:r>
              <a:rPr lang="en-GB" altLang="en-US" sz="2400" b="1" dirty="0">
                <a:latin typeface="Times New Roman" panose="02020603050405020304" pitchFamily="18" charset="0"/>
              </a:rPr>
              <a:t>Pars orbitalis (Orbital plate)</a:t>
            </a:r>
            <a:br>
              <a:rPr lang="en-GB" altLang="en-US" sz="2400" b="1" dirty="0">
                <a:latin typeface="Times New Roman" panose="02020603050405020304" pitchFamily="18" charset="0"/>
              </a:rPr>
            </a:br>
            <a:r>
              <a:rPr lang="en-GB" altLang="en-US" sz="2400" dirty="0">
                <a:latin typeface="Times New Roman" panose="02020603050405020304" pitchFamily="18" charset="0"/>
              </a:rPr>
              <a:t>-</a:t>
            </a:r>
            <a:r>
              <a:rPr lang="en-US" altLang="en-US" sz="2400" dirty="0">
                <a:latin typeface="Times New Roman" panose="02020603050405020304" pitchFamily="18" charset="0"/>
              </a:rPr>
              <a:t> </a:t>
            </a:r>
            <a:r>
              <a:rPr lang="en-US" altLang="en-US" sz="2000" dirty="0">
                <a:latin typeface="Times New Roman" panose="02020603050405020304" pitchFamily="18" charset="0"/>
              </a:rPr>
              <a:t>paired lateral parts, </a:t>
            </a:r>
            <a:r>
              <a:rPr lang="en-GB" altLang="en-US" sz="2000" dirty="0">
                <a:latin typeface="Times New Roman" panose="02020603050405020304" pitchFamily="18" charset="0"/>
              </a:rPr>
              <a:t>divided by nasal part and</a:t>
            </a:r>
            <a:br>
              <a:rPr lang="en-GB" altLang="en-US" sz="2000" dirty="0">
                <a:latin typeface="Times New Roman" panose="02020603050405020304" pitchFamily="18" charset="0"/>
              </a:rPr>
            </a:br>
            <a:r>
              <a:rPr lang="en-GB" altLang="en-US" sz="2000" dirty="0">
                <a:latin typeface="Times New Roman" panose="02020603050405020304" pitchFamily="18" charset="0"/>
              </a:rPr>
              <a:t>   ethmoid notch</a:t>
            </a:r>
            <a:r>
              <a:rPr lang="sr-Cyrl-RS" altLang="en-US" sz="2000" dirty="0">
                <a:latin typeface="Times New Roman" panose="02020603050405020304" pitchFamily="18" charset="0"/>
              </a:rPr>
              <a:t> </a:t>
            </a:r>
            <a:r>
              <a:rPr lang="en-GB" altLang="en-US" sz="2000" dirty="0">
                <a:latin typeface="Times New Roman" panose="02020603050405020304" pitchFamily="18" charset="0"/>
              </a:rPr>
              <a:t>(incisura </a:t>
            </a:r>
            <a:r>
              <a:rPr lang="en-GB" altLang="en-US" sz="2000" dirty="0" err="1">
                <a:latin typeface="Times New Roman" panose="02020603050405020304" pitchFamily="18" charset="0"/>
              </a:rPr>
              <a:t>ethmoidalis</a:t>
            </a:r>
            <a:r>
              <a:rPr lang="en-GB" altLang="en-US" sz="2000" dirty="0">
                <a:latin typeface="Times New Roman" panose="02020603050405020304" pitchFamily="18" charset="0"/>
              </a:rPr>
              <a:t>)</a:t>
            </a:r>
            <a:br>
              <a:rPr lang="en-US" altLang="en-US" sz="2000" dirty="0">
                <a:latin typeface="Times New Roman" panose="02020603050405020304" pitchFamily="18" charset="0"/>
              </a:rPr>
            </a:br>
            <a:r>
              <a:rPr lang="en-US" altLang="en-US" sz="2000" dirty="0">
                <a:latin typeface="Times New Roman" panose="02020603050405020304" pitchFamily="18" charset="0"/>
              </a:rPr>
              <a:t>- by their inferior surface, they form the roof</a:t>
            </a:r>
            <a:br>
              <a:rPr lang="en-US" altLang="en-US" sz="2000" dirty="0">
                <a:latin typeface="Times New Roman" panose="02020603050405020304" pitchFamily="18" charset="0"/>
              </a:rPr>
            </a:br>
            <a:r>
              <a:rPr lang="en-US" altLang="en-US" sz="2000" dirty="0">
                <a:latin typeface="Times New Roman" panose="02020603050405020304" pitchFamily="18" charset="0"/>
              </a:rPr>
              <a:t>  (superior wall) of orbit, together with</a:t>
            </a:r>
            <a:br>
              <a:rPr lang="en-US" altLang="en-US" sz="2000" dirty="0">
                <a:latin typeface="Times New Roman" panose="02020603050405020304" pitchFamily="18" charset="0"/>
              </a:rPr>
            </a:br>
            <a:r>
              <a:rPr lang="en-US" altLang="en-US" sz="2000" dirty="0">
                <a:latin typeface="Times New Roman" panose="02020603050405020304" pitchFamily="18" charset="0"/>
              </a:rPr>
              <a:t>  posteriorly located lesser wings of sphenoid</a:t>
            </a:r>
            <a:br>
              <a:rPr lang="en-US" altLang="en-US" sz="2000" dirty="0">
                <a:latin typeface="Times New Roman" panose="02020603050405020304" pitchFamily="18" charset="0"/>
              </a:rPr>
            </a:br>
            <a:r>
              <a:rPr lang="en-US" altLang="en-US" sz="2000" dirty="0">
                <a:latin typeface="Times New Roman" panose="02020603050405020304" pitchFamily="18" charset="0"/>
              </a:rPr>
              <a:t>  bone (</a:t>
            </a:r>
            <a:r>
              <a:rPr lang="en-US" altLang="en-US" sz="2000" dirty="0" err="1">
                <a:latin typeface="Times New Roman" panose="02020603050405020304" pitchFamily="18" charset="0"/>
              </a:rPr>
              <a:t>alla</a:t>
            </a:r>
            <a:r>
              <a:rPr lang="en-US" altLang="en-US" sz="2000" dirty="0">
                <a:latin typeface="Times New Roman" panose="02020603050405020304" pitchFamily="18" charset="0"/>
              </a:rPr>
              <a:t> minor </a:t>
            </a:r>
            <a:r>
              <a:rPr lang="en-US" altLang="en-US" sz="2000" dirty="0" err="1">
                <a:latin typeface="Times New Roman" panose="02020603050405020304" pitchFamily="18" charset="0"/>
              </a:rPr>
              <a:t>ossis</a:t>
            </a:r>
            <a:r>
              <a:rPr lang="en-US" altLang="en-US" sz="2000" dirty="0">
                <a:latin typeface="Times New Roman" panose="02020603050405020304" pitchFamily="18" charset="0"/>
              </a:rPr>
              <a:t> </a:t>
            </a:r>
            <a:r>
              <a:rPr lang="en-US" altLang="en-US" sz="2000" dirty="0" err="1">
                <a:latin typeface="Times New Roman" panose="02020603050405020304" pitchFamily="18" charset="0"/>
              </a:rPr>
              <a:t>sphenoidalis</a:t>
            </a:r>
            <a:r>
              <a:rPr lang="en-US" altLang="en-US" sz="2000" dirty="0">
                <a:latin typeface="Times New Roman" panose="02020603050405020304" pitchFamily="18" charset="0"/>
              </a:rPr>
              <a:t>)</a:t>
            </a:r>
            <a:endParaRPr lang="en-GB" altLang="en-US" sz="2000" dirty="0">
              <a:latin typeface="Times New Roman" panose="02020603050405020304" pitchFamily="18" charset="0"/>
            </a:endParaRPr>
          </a:p>
          <a:p>
            <a:pPr>
              <a:lnSpc>
                <a:spcPct val="80000"/>
              </a:lnSpc>
              <a:buFont typeface="Wingdings 3" panose="05040102010807070707" pitchFamily="18" charset="2"/>
              <a:buNone/>
            </a:pPr>
            <a:r>
              <a:rPr lang="en-GB" altLang="en-US" sz="2000" dirty="0">
                <a:latin typeface="Times New Roman" panose="02020603050405020304" pitchFamily="18" charset="0"/>
              </a:rPr>
              <a:t>    - by their superior surface they form the greatest</a:t>
            </a:r>
            <a:br>
              <a:rPr lang="en-GB" altLang="en-US" sz="2000" dirty="0">
                <a:latin typeface="Times New Roman" panose="02020603050405020304" pitchFamily="18" charset="0"/>
              </a:rPr>
            </a:br>
            <a:r>
              <a:rPr lang="en-GB" altLang="en-US" sz="2000" dirty="0">
                <a:latin typeface="Times New Roman" panose="02020603050405020304" pitchFamily="18" charset="0"/>
              </a:rPr>
              <a:t>  part of anterior cranial fossa (fossa </a:t>
            </a:r>
            <a:r>
              <a:rPr lang="en-GB" altLang="en-US" sz="2000" dirty="0" err="1">
                <a:latin typeface="Times New Roman" panose="02020603050405020304" pitchFamily="18" charset="0"/>
              </a:rPr>
              <a:t>cranii</a:t>
            </a:r>
            <a:br>
              <a:rPr lang="en-GB" altLang="en-US" sz="2000" dirty="0">
                <a:latin typeface="Times New Roman" panose="02020603050405020304" pitchFamily="18" charset="0"/>
              </a:rPr>
            </a:br>
            <a:r>
              <a:rPr lang="en-GB" altLang="en-US" sz="2000" dirty="0">
                <a:latin typeface="Times New Roman" panose="02020603050405020304" pitchFamily="18" charset="0"/>
              </a:rPr>
              <a:t>  anterior)</a:t>
            </a:r>
            <a:endParaRPr lang="en-US" altLang="en-US" sz="2400" dirty="0">
              <a:latin typeface="Times New Roman" panose="02020603050405020304" pitchFamily="18" charset="0"/>
            </a:endParaRPr>
          </a:p>
          <a:p>
            <a:pPr>
              <a:lnSpc>
                <a:spcPct val="80000"/>
              </a:lnSpc>
              <a:buFont typeface="Wingdings 3" panose="05040102010807070707" pitchFamily="18" charset="2"/>
              <a:buChar char="-"/>
            </a:pPr>
            <a:r>
              <a:rPr lang="en-GB" altLang="zh-CN" sz="2400" u="sng" dirty="0">
                <a:solidFill>
                  <a:srgbClr val="0000FF"/>
                </a:solidFill>
                <a:latin typeface="Times New Roman" panose="02020603050405020304" pitchFamily="18" charset="0"/>
                <a:ea typeface="SimSun" panose="02010600030101010101" pitchFamily="2" charset="-122"/>
              </a:rPr>
              <a:t>Superior surface</a:t>
            </a:r>
            <a:r>
              <a:rPr lang="en-US" altLang="zh-CN" sz="2400" dirty="0">
                <a:latin typeface="Times New Roman" panose="02020603050405020304" pitchFamily="18" charset="0"/>
                <a:ea typeface="SimSun" panose="02010600030101010101" pitchFamily="2" charset="-122"/>
              </a:rPr>
              <a:t>:</a:t>
            </a:r>
            <a:br>
              <a:rPr lang="sr-Cyrl-RS" altLang="zh-CN" sz="2400" dirty="0">
                <a:latin typeface="Times New Roman" panose="02020603050405020304" pitchFamily="18" charset="0"/>
                <a:ea typeface="SimSun" panose="02010600030101010101" pitchFamily="2" charset="-122"/>
              </a:rPr>
            </a:br>
            <a:r>
              <a:rPr lang="sr-Cyrl-RS" altLang="zh-CN" sz="2000" dirty="0">
                <a:latin typeface="Times New Roman" panose="02020603050405020304" pitchFamily="18" charset="0"/>
                <a:ea typeface="SimSun" panose="02010600030101010101" pitchFamily="2" charset="-122"/>
              </a:rPr>
              <a:t>- </a:t>
            </a:r>
            <a:r>
              <a:rPr lang="en-GB" altLang="en-US" sz="2000" dirty="0">
                <a:latin typeface="Times New Roman" panose="02020603050405020304" pitchFamily="18" charset="0"/>
              </a:rPr>
              <a:t>form the greatest part of anterior cranial fossa</a:t>
            </a:r>
            <a:br>
              <a:rPr lang="en-GB" altLang="en-US" sz="2000" dirty="0">
                <a:latin typeface="Times New Roman" panose="02020603050405020304" pitchFamily="18" charset="0"/>
              </a:rPr>
            </a:br>
            <a:r>
              <a:rPr lang="en-GB" altLang="en-US" sz="2000" dirty="0">
                <a:latin typeface="Times New Roman" panose="02020603050405020304" pitchFamily="18" charset="0"/>
              </a:rPr>
              <a:t>  (fossa </a:t>
            </a:r>
            <a:r>
              <a:rPr lang="en-GB" altLang="en-US" sz="2000" dirty="0" err="1">
                <a:latin typeface="Times New Roman" panose="02020603050405020304" pitchFamily="18" charset="0"/>
              </a:rPr>
              <a:t>cranii</a:t>
            </a:r>
            <a:r>
              <a:rPr lang="en-GB" altLang="en-US" sz="2000" dirty="0">
                <a:latin typeface="Times New Roman" panose="02020603050405020304" pitchFamily="18" charset="0"/>
              </a:rPr>
              <a:t> anterior)</a:t>
            </a:r>
            <a:endParaRPr lang="en-US" altLang="zh-CN" sz="2000" dirty="0">
              <a:latin typeface="Times New Roman" panose="02020603050405020304" pitchFamily="18" charset="0"/>
              <a:ea typeface="SimSun" panose="02010600030101010101" pitchFamily="2" charset="-122"/>
            </a:endParaRPr>
          </a:p>
          <a:p>
            <a:pPr>
              <a:lnSpc>
                <a:spcPct val="80000"/>
              </a:lnSpc>
              <a:buNone/>
            </a:pPr>
            <a:r>
              <a:rPr lang="sr-Cyrl-RS" altLang="zh-CN" sz="2000" dirty="0">
                <a:latin typeface="Times New Roman" panose="02020603050405020304" pitchFamily="18" charset="0"/>
                <a:ea typeface="SimSun" panose="02010600030101010101" pitchFamily="2" charset="-122"/>
              </a:rPr>
              <a:t>    </a:t>
            </a:r>
            <a:r>
              <a:rPr lang="en-US" altLang="zh-CN" sz="2000" dirty="0">
                <a:latin typeface="Times New Roman" panose="02020603050405020304" pitchFamily="18" charset="0"/>
                <a:ea typeface="SimSun" panose="02010600030101010101" pitchFamily="2" charset="-122"/>
              </a:rPr>
              <a:t>- there are </a:t>
            </a:r>
            <a:r>
              <a:rPr lang="en-US" altLang="zh-CN" sz="2000" b="1" dirty="0" err="1">
                <a:latin typeface="Times New Roman" panose="02020603050405020304" pitchFamily="18" charset="0"/>
                <a:ea typeface="SimSun" panose="02010600030101010101" pitchFamily="2" charset="-122"/>
              </a:rPr>
              <a:t>impresiones</a:t>
            </a:r>
            <a:r>
              <a:rPr lang="en-US" altLang="zh-CN" sz="2000" b="1" dirty="0">
                <a:latin typeface="Times New Roman" panose="02020603050405020304" pitchFamily="18" charset="0"/>
                <a:ea typeface="SimSun" panose="02010600030101010101" pitchFamily="2" charset="-122"/>
              </a:rPr>
              <a:t> </a:t>
            </a:r>
            <a:r>
              <a:rPr lang="en-US" altLang="zh-CN" sz="2000" b="1" dirty="0" err="1">
                <a:latin typeface="Times New Roman" panose="02020603050405020304" pitchFamily="18" charset="0"/>
                <a:ea typeface="SimSun" panose="02010600030101010101" pitchFamily="2" charset="-122"/>
              </a:rPr>
              <a:t>digitatae</a:t>
            </a:r>
            <a:r>
              <a:rPr lang="en-US" altLang="zh-CN" sz="2000" b="1" dirty="0">
                <a:latin typeface="Times New Roman" panose="02020603050405020304" pitchFamily="18" charset="0"/>
                <a:ea typeface="SimSun" panose="02010600030101010101" pitchFamily="2" charset="-122"/>
              </a:rPr>
              <a:t> - </a:t>
            </a:r>
            <a:r>
              <a:rPr lang="en-GB" sz="1600" b="0" i="0" dirty="0">
                <a:solidFill>
                  <a:srgbClr val="212529"/>
                </a:solidFill>
                <a:effectLst/>
                <a:latin typeface="Times New Roman" panose="02020603050405020304" pitchFamily="18" charset="0"/>
                <a:cs typeface="Times New Roman" panose="02020603050405020304" pitchFamily="18" charset="0"/>
              </a:rPr>
              <a:t>The depressions</a:t>
            </a:r>
            <a:br>
              <a:rPr lang="en-GB" sz="1600" b="0" i="0" dirty="0">
                <a:solidFill>
                  <a:srgbClr val="212529"/>
                </a:solidFill>
                <a:effectLst/>
                <a:latin typeface="Times New Roman" panose="02020603050405020304" pitchFamily="18" charset="0"/>
                <a:cs typeface="Times New Roman" panose="02020603050405020304" pitchFamily="18" charset="0"/>
              </a:rPr>
            </a:br>
            <a:r>
              <a:rPr lang="en-GB" sz="1600" b="0" i="0" dirty="0">
                <a:solidFill>
                  <a:srgbClr val="212529"/>
                </a:solidFill>
                <a:effectLst/>
                <a:latin typeface="Times New Roman" panose="02020603050405020304" pitchFamily="18" charset="0"/>
                <a:cs typeface="Times New Roman" panose="02020603050405020304" pitchFamily="18" charset="0"/>
              </a:rPr>
              <a:t> on the superior surface which </a:t>
            </a:r>
            <a:r>
              <a:rPr lang="en-GB" sz="1600" dirty="0">
                <a:solidFill>
                  <a:srgbClr val="212529"/>
                </a:solidFill>
                <a:latin typeface="Times New Roman" panose="02020603050405020304" pitchFamily="18" charset="0"/>
                <a:cs typeface="Times New Roman" panose="02020603050405020304" pitchFamily="18" charset="0"/>
              </a:rPr>
              <a:t>correspond to convolutions </a:t>
            </a:r>
            <a:br>
              <a:rPr lang="en-GB" sz="1600" dirty="0">
                <a:solidFill>
                  <a:srgbClr val="212529"/>
                </a:solidFill>
                <a:latin typeface="Times New Roman" panose="02020603050405020304" pitchFamily="18" charset="0"/>
                <a:cs typeface="Times New Roman" panose="02020603050405020304" pitchFamily="18" charset="0"/>
              </a:rPr>
            </a:br>
            <a:r>
              <a:rPr lang="en-GB" sz="1600" dirty="0">
                <a:solidFill>
                  <a:srgbClr val="212529"/>
                </a:solidFill>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(gyri)</a:t>
            </a:r>
            <a:r>
              <a:rPr lang="en-GB" sz="1600" b="0" i="0" dirty="0">
                <a:solidFill>
                  <a:srgbClr val="212529"/>
                </a:solidFill>
                <a:effectLst/>
                <a:latin typeface="Times New Roman" panose="02020603050405020304" pitchFamily="18" charset="0"/>
                <a:cs typeface="Times New Roman" panose="02020603050405020304" pitchFamily="18" charset="0"/>
              </a:rPr>
              <a:t> of the brain)</a:t>
            </a:r>
            <a:br>
              <a:rPr lang="en-GB" altLang="en-US" sz="2000" dirty="0">
                <a:latin typeface="Times New Roman" panose="02020603050405020304" pitchFamily="18" charset="0"/>
                <a:cs typeface="Times New Roman" panose="02020603050405020304" pitchFamily="18" charset="0"/>
              </a:rPr>
            </a:br>
            <a:endParaRPr lang="en-US" altLang="zh-CN" sz="2000" b="1" dirty="0">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Char char="-"/>
            </a:pPr>
            <a:r>
              <a:rPr lang="en-GB" altLang="zh-CN" sz="2000" u="sng" dirty="0">
                <a:latin typeface="Times New Roman" panose="02020603050405020304" pitchFamily="18" charset="0"/>
                <a:ea typeface="SimSun" panose="02010600030101010101" pitchFamily="2" charset="-122"/>
              </a:rPr>
              <a:t>Posterior margin</a:t>
            </a:r>
            <a:r>
              <a:rPr lang="en-US" altLang="zh-CN" sz="2000" dirty="0">
                <a:latin typeface="Times New Roman" panose="02020603050405020304" pitchFamily="18" charset="0"/>
                <a:ea typeface="SimSun" panose="02010600030101010101" pitchFamily="2" charset="-122"/>
              </a:rPr>
              <a:t>:</a:t>
            </a:r>
            <a:br>
              <a:rPr lang="sr-Cyrl-RS" altLang="zh-CN" sz="2000" dirty="0">
                <a:latin typeface="Times New Roman" panose="02020603050405020304" pitchFamily="18" charset="0"/>
                <a:cs typeface="Times New Roman" panose="02020603050405020304" pitchFamily="18" charset="0"/>
              </a:rPr>
            </a:br>
            <a:r>
              <a:rPr lang="sr-Cyrl-R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joins with lesser and greater wings of sphenoid</a:t>
            </a:r>
            <a:br>
              <a:rPr lang="en-GB" altLang="zh-CN" sz="2000" dirty="0">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  bone (alae minores and alae majores </a:t>
            </a:r>
            <a:r>
              <a:rPr lang="en-GB" altLang="zh-CN" sz="2000" dirty="0" err="1">
                <a:latin typeface="Times New Roman" panose="02020603050405020304" pitchFamily="18" charset="0"/>
                <a:cs typeface="Times New Roman" panose="02020603050405020304" pitchFamily="18" charset="0"/>
              </a:rPr>
              <a:t>ossis</a:t>
            </a:r>
            <a:br>
              <a:rPr lang="en-GB" altLang="zh-CN" sz="2000" dirty="0">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  </a:t>
            </a:r>
            <a:r>
              <a:rPr lang="en-GB" altLang="zh-CN" sz="2000" dirty="0" err="1">
                <a:latin typeface="Times New Roman" panose="02020603050405020304" pitchFamily="18" charset="0"/>
                <a:cs typeface="Times New Roman" panose="02020603050405020304" pitchFamily="18" charset="0"/>
              </a:rPr>
              <a:t>sphenoidalis</a:t>
            </a:r>
            <a:r>
              <a:rPr lang="en-GB" altLang="zh-CN"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22532" name="il_fi" descr="http://www.infobik.com/wp-content/uploads/2011/06/frontal-kemik.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65762" y="1143953"/>
            <a:ext cx="3714750" cy="1966912"/>
          </a:xfrm>
          <a:noFill/>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39702" t="30000" r="23482" b="15625"/>
          <a:stretch>
            <a:fillRect/>
          </a:stretch>
        </p:blipFill>
        <p:spPr bwMode="auto">
          <a:xfrm>
            <a:off x="5441355" y="3277681"/>
            <a:ext cx="3730531" cy="3441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8AA49CB0-7C14-8A22-497C-ABAB3780B260}"/>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Content Placeholder 2"/>
          <p:cNvSpPr>
            <a:spLocks noGrp="1"/>
          </p:cNvSpPr>
          <p:nvPr>
            <p:ph sz="half" idx="1"/>
          </p:nvPr>
        </p:nvSpPr>
        <p:spPr>
          <a:xfrm>
            <a:off x="33714" y="716756"/>
            <a:ext cx="5286375" cy="6141244"/>
          </a:xfrm>
        </p:spPr>
        <p:txBody>
          <a:bodyPr/>
          <a:lstStyle/>
          <a:p>
            <a:pPr>
              <a:lnSpc>
                <a:spcPct val="80000"/>
              </a:lnSpc>
              <a:buFont typeface="Wingdings 3" panose="05040102010807070707" pitchFamily="18" charset="2"/>
              <a:buNone/>
            </a:pPr>
            <a:r>
              <a:rPr lang="en-US" altLang="en-US" sz="2400" dirty="0">
                <a:latin typeface="Times New Roman" panose="02020603050405020304" pitchFamily="18" charset="0"/>
              </a:rPr>
              <a:t>b) </a:t>
            </a:r>
            <a:r>
              <a:rPr lang="en-GB" altLang="en-US" sz="2400" b="1" dirty="0">
                <a:latin typeface="Times New Roman" panose="02020603050405020304" pitchFamily="18" charset="0"/>
              </a:rPr>
              <a:t>Pars orbitalis (Orbital plate)</a:t>
            </a:r>
            <a:br>
              <a:rPr lang="en-GB" altLang="en-US" sz="2400" b="1" dirty="0">
                <a:latin typeface="Times New Roman" panose="02020603050405020304" pitchFamily="18" charset="0"/>
              </a:rPr>
            </a:br>
            <a:endParaRPr lang="en-GB" altLang="en-US" sz="2000" dirty="0">
              <a:latin typeface="Times New Roman" panose="02020603050405020304" pitchFamily="18" charset="0"/>
            </a:endParaRPr>
          </a:p>
          <a:p>
            <a:pPr marL="0">
              <a:lnSpc>
                <a:spcPct val="80000"/>
              </a:lnSpc>
              <a:spcBef>
                <a:spcPts val="0"/>
              </a:spcBef>
              <a:buFont typeface="Wingdings 3" panose="05040102010807070707" pitchFamily="18" charset="2"/>
              <a:buNone/>
            </a:pPr>
            <a:r>
              <a:rPr lang="en-GB" altLang="zh-CN" sz="2400" u="sng" dirty="0">
                <a:solidFill>
                  <a:srgbClr val="0000FF"/>
                </a:solidFill>
                <a:latin typeface="Times New Roman" panose="02020603050405020304" pitchFamily="18" charset="0"/>
                <a:ea typeface="SimSun" panose="02010600030101010101" pitchFamily="2" charset="-122"/>
              </a:rPr>
              <a:t>Inferior surface </a:t>
            </a:r>
            <a:r>
              <a:rPr lang="en-US" altLang="zh-CN" sz="2400" u="sng" dirty="0">
                <a:solidFill>
                  <a:srgbClr val="0000FF"/>
                </a:solidFill>
                <a:latin typeface="Times New Roman" panose="02020603050405020304" pitchFamily="18" charset="0"/>
                <a:ea typeface="SimSun" panose="02010600030101010101" pitchFamily="2" charset="-122"/>
              </a:rPr>
              <a:t>(facies orbitalis)</a:t>
            </a:r>
            <a:r>
              <a:rPr lang="en-US" altLang="zh-CN" sz="2400" dirty="0">
                <a:solidFill>
                  <a:srgbClr val="0000FF"/>
                </a:solidFill>
                <a:latin typeface="Times New Roman" panose="02020603050405020304" pitchFamily="18" charset="0"/>
                <a:ea typeface="SimSun" panose="02010600030101010101" pitchFamily="2" charset="-122"/>
              </a:rPr>
              <a:t>:</a:t>
            </a:r>
          </a:p>
          <a:p>
            <a:pPr marL="0">
              <a:lnSpc>
                <a:spcPct val="80000"/>
              </a:lnSpc>
              <a:spcBef>
                <a:spcPts val="0"/>
              </a:spcBef>
              <a:buNone/>
            </a:pPr>
            <a:r>
              <a:rPr lang="en-US" altLang="en-US" sz="1800" dirty="0">
                <a:latin typeface="Times New Roman" panose="02020603050405020304" pitchFamily="18" charset="0"/>
              </a:rPr>
              <a:t>they form the roof (superior wall) of orbit,</a:t>
            </a:r>
          </a:p>
          <a:p>
            <a:pPr marL="0">
              <a:lnSpc>
                <a:spcPct val="80000"/>
              </a:lnSpc>
              <a:spcBef>
                <a:spcPts val="0"/>
              </a:spcBef>
              <a:buNone/>
            </a:pPr>
            <a:r>
              <a:rPr lang="en-US" altLang="en-US" sz="1800" dirty="0">
                <a:latin typeface="Times New Roman" panose="02020603050405020304" pitchFamily="18" charset="0"/>
              </a:rPr>
              <a:t>together with posteriorly located lesser wings of</a:t>
            </a:r>
          </a:p>
          <a:p>
            <a:pPr marL="0">
              <a:lnSpc>
                <a:spcPct val="80000"/>
              </a:lnSpc>
              <a:spcBef>
                <a:spcPts val="0"/>
              </a:spcBef>
              <a:buNone/>
            </a:pPr>
            <a:r>
              <a:rPr lang="en-US" altLang="en-US" sz="1800" dirty="0">
                <a:latin typeface="Times New Roman" panose="02020603050405020304" pitchFamily="18" charset="0"/>
              </a:rPr>
              <a:t>sphenoid bone (</a:t>
            </a:r>
            <a:r>
              <a:rPr lang="en-US" altLang="en-US" sz="1800" dirty="0" err="1">
                <a:latin typeface="Times New Roman" panose="02020603050405020304" pitchFamily="18" charset="0"/>
              </a:rPr>
              <a:t>alla</a:t>
            </a:r>
            <a:r>
              <a:rPr lang="en-US" altLang="en-US" sz="1800" dirty="0">
                <a:latin typeface="Times New Roman" panose="02020603050405020304" pitchFamily="18" charset="0"/>
              </a:rPr>
              <a:t> minor </a:t>
            </a:r>
            <a:r>
              <a:rPr lang="en-US" altLang="en-US" sz="1800" dirty="0" err="1">
                <a:latin typeface="Times New Roman" panose="02020603050405020304" pitchFamily="18" charset="0"/>
              </a:rPr>
              <a:t>ossis</a:t>
            </a:r>
            <a:r>
              <a:rPr lang="en-US" altLang="en-US" sz="1800" dirty="0">
                <a:latin typeface="Times New Roman" panose="02020603050405020304" pitchFamily="18" charset="0"/>
              </a:rPr>
              <a:t> </a:t>
            </a:r>
            <a:r>
              <a:rPr lang="en-US" altLang="en-US" sz="1800" dirty="0" err="1">
                <a:latin typeface="Times New Roman" panose="02020603050405020304" pitchFamily="18" charset="0"/>
              </a:rPr>
              <a:t>sphenoidalis</a:t>
            </a:r>
            <a:r>
              <a:rPr lang="en-US" altLang="en-US" sz="1800" dirty="0">
                <a:latin typeface="Times New Roman" panose="02020603050405020304" pitchFamily="18" charset="0"/>
              </a:rPr>
              <a:t>)</a:t>
            </a:r>
            <a:endParaRPr lang="en-GB" altLang="en-US" sz="1800" dirty="0">
              <a:latin typeface="Times New Roman" panose="02020603050405020304" pitchFamily="18" charset="0"/>
            </a:endParaRPr>
          </a:p>
          <a:p>
            <a:pPr>
              <a:lnSpc>
                <a:spcPct val="80000"/>
              </a:lnSpc>
              <a:buFont typeface="Wingdings 3" panose="05040102010807070707" pitchFamily="18" charset="2"/>
              <a:buNone/>
            </a:pPr>
            <a:endParaRPr lang="en-US" altLang="zh-CN" sz="1800" dirty="0">
              <a:solidFill>
                <a:srgbClr val="0000FF"/>
              </a:solidFill>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None/>
            </a:pPr>
            <a:r>
              <a:rPr lang="en-US" altLang="zh-CN" sz="2000" dirty="0">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fossa </a:t>
            </a:r>
            <a:r>
              <a:rPr lang="en-US" altLang="zh-CN" sz="2000" b="1" dirty="0" err="1">
                <a:latin typeface="Times New Roman" panose="02020603050405020304" pitchFamily="18" charset="0"/>
                <a:ea typeface="SimSun" panose="02010600030101010101" pitchFamily="2" charset="-122"/>
              </a:rPr>
              <a:t>glandulae</a:t>
            </a:r>
            <a:r>
              <a:rPr lang="en-US" altLang="zh-CN" sz="2000" b="1" dirty="0">
                <a:latin typeface="Times New Roman" panose="02020603050405020304" pitchFamily="18" charset="0"/>
                <a:ea typeface="SimSun" panose="02010600030101010101" pitchFamily="2" charset="-122"/>
              </a:rPr>
              <a:t> </a:t>
            </a:r>
            <a:r>
              <a:rPr lang="en-US" altLang="zh-CN" sz="2000" b="1" dirty="0" err="1">
                <a:latin typeface="Times New Roman" panose="02020603050405020304" pitchFamily="18" charset="0"/>
                <a:ea typeface="SimSun" panose="02010600030101010101" pitchFamily="2" charset="-122"/>
              </a:rPr>
              <a:t>lacrimalis</a:t>
            </a:r>
            <a:endParaRPr lang="en-US" altLang="zh-CN" sz="2000" b="1" dirty="0">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None/>
            </a:pPr>
            <a:r>
              <a:rPr lang="en-US" altLang="zh-CN" sz="1800" dirty="0">
                <a:latin typeface="Times New Roman" panose="02020603050405020304" pitchFamily="18" charset="0"/>
                <a:ea typeface="SimSun" panose="02010600030101010101" pitchFamily="2" charset="-122"/>
              </a:rPr>
              <a:t>Depression in antero-lateral part of inferior surface;</a:t>
            </a:r>
          </a:p>
          <a:p>
            <a:pPr>
              <a:lnSpc>
                <a:spcPct val="80000"/>
              </a:lnSpc>
              <a:buFont typeface="Wingdings 3" panose="05040102010807070707" pitchFamily="18" charset="2"/>
              <a:buNone/>
            </a:pPr>
            <a:r>
              <a:rPr lang="en-US" altLang="zh-CN" sz="1800" dirty="0">
                <a:latin typeface="Times New Roman" panose="02020603050405020304" pitchFamily="18" charset="0"/>
                <a:ea typeface="SimSun" panose="02010600030101010101" pitchFamily="2" charset="-122"/>
              </a:rPr>
              <a:t>Lacrimal gland is located in this depression</a:t>
            </a:r>
          </a:p>
          <a:p>
            <a:pPr marL="0" indent="0">
              <a:lnSpc>
                <a:spcPct val="80000"/>
              </a:lnSpc>
              <a:buNone/>
            </a:pPr>
            <a:r>
              <a:rPr lang="en-US" altLang="zh-CN" sz="2000" b="1" dirty="0">
                <a:latin typeface="Times New Roman" panose="02020603050405020304" pitchFamily="18" charset="0"/>
                <a:ea typeface="SimSun" panose="02010600030101010101" pitchFamily="2" charset="-122"/>
              </a:rPr>
              <a:t>-</a:t>
            </a:r>
            <a:r>
              <a:rPr lang="en-US" altLang="zh-CN" sz="2000" b="1" dirty="0">
                <a:solidFill>
                  <a:srgbClr val="FF0000"/>
                </a:solidFill>
                <a:latin typeface="Times New Roman" panose="02020603050405020304" pitchFamily="18" charset="0"/>
                <a:ea typeface="SimSun" panose="02010600030101010101" pitchFamily="2" charset="-122"/>
              </a:rPr>
              <a:t> </a:t>
            </a:r>
            <a:r>
              <a:rPr lang="en-US" altLang="zh-CN" sz="2000" b="1" dirty="0">
                <a:latin typeface="Times New Roman" panose="02020603050405020304" pitchFamily="18" charset="0"/>
                <a:ea typeface="SimSun" panose="02010600030101010101" pitchFamily="2" charset="-122"/>
              </a:rPr>
              <a:t>fovea </a:t>
            </a:r>
            <a:r>
              <a:rPr lang="en-US" altLang="zh-CN" sz="2000" b="1" dirty="0" err="1">
                <a:latin typeface="Times New Roman" panose="02020603050405020304" pitchFamily="18" charset="0"/>
                <a:ea typeface="SimSun" panose="02010600030101010101" pitchFamily="2" charset="-122"/>
              </a:rPr>
              <a:t>trochlearis</a:t>
            </a:r>
            <a:r>
              <a:rPr lang="en-GB" altLang="zh-CN" sz="2000" b="1" dirty="0">
                <a:latin typeface="Times New Roman" panose="02020603050405020304" pitchFamily="18" charset="0"/>
                <a:ea typeface="SimSun" panose="02010600030101010101" pitchFamily="2" charset="-122"/>
              </a:rPr>
              <a:t> (trochlear fovea)</a:t>
            </a:r>
            <a:br>
              <a:rPr lang="en-GB" altLang="zh-CN" sz="2000" b="1" dirty="0">
                <a:latin typeface="Times New Roman" panose="02020603050405020304" pitchFamily="18" charset="0"/>
                <a:ea typeface="SimSun" panose="02010600030101010101" pitchFamily="2" charset="-122"/>
              </a:rPr>
            </a:br>
            <a:r>
              <a:rPr lang="en-GB" sz="1800" b="0" i="0" dirty="0">
                <a:solidFill>
                  <a:srgbClr val="202122"/>
                </a:solidFill>
                <a:effectLst/>
                <a:latin typeface="Times New Roman" panose="02020603050405020304" pitchFamily="18" charset="0"/>
                <a:cs typeface="Times New Roman" panose="02020603050405020304" pitchFamily="18" charset="0"/>
              </a:rPr>
              <a:t>a slight depression on the anteromedial orbital surface of the orbital plate Attached to the trochlear fovea is the </a:t>
            </a:r>
            <a:r>
              <a:rPr lang="en-GB" sz="1800" b="0" i="0" u="none" strike="noStrike" dirty="0">
                <a:effectLst/>
                <a:latin typeface="Times New Roman" panose="02020603050405020304" pitchFamily="18" charset="0"/>
                <a:cs typeface="Times New Roman" panose="02020603050405020304" pitchFamily="18" charset="0"/>
              </a:rPr>
              <a:t>trochlea</a:t>
            </a:r>
            <a:r>
              <a:rPr lang="en-GB" sz="1800" b="0" i="0" dirty="0">
                <a:effectLst/>
                <a:latin typeface="Times New Roman" panose="02020603050405020304" pitchFamily="18" charset="0"/>
                <a:cs typeface="Times New Roman" panose="02020603050405020304" pitchFamily="18" charset="0"/>
              </a:rPr>
              <a:t> o</a:t>
            </a:r>
            <a:r>
              <a:rPr lang="en-GB" sz="1800" b="0" i="0" dirty="0">
                <a:solidFill>
                  <a:srgbClr val="202122"/>
                </a:solidFill>
                <a:effectLst/>
                <a:latin typeface="Times New Roman" panose="02020603050405020304" pitchFamily="18" charset="0"/>
                <a:cs typeface="Times New Roman" panose="02020603050405020304" pitchFamily="18" charset="0"/>
              </a:rPr>
              <a:t>f the </a:t>
            </a:r>
            <a:r>
              <a:rPr lang="en-GB" sz="1800" b="0" i="0" u="none" strike="noStrike" dirty="0">
                <a:effectLst/>
                <a:latin typeface="Times New Roman" panose="02020603050405020304" pitchFamily="18" charset="0"/>
                <a:cs typeface="Times New Roman" panose="02020603050405020304" pitchFamily="18" charset="0"/>
              </a:rPr>
              <a:t>superior oblique muscle</a:t>
            </a:r>
            <a:r>
              <a:rPr lang="en-GB" sz="1800" b="0" i="0" dirty="0">
                <a:effectLst/>
                <a:latin typeface="Times New Roman" panose="02020603050405020304" pitchFamily="18" charset="0"/>
                <a:cs typeface="Times New Roman" panose="02020603050405020304" pitchFamily="18" charset="0"/>
              </a:rPr>
              <a:t>.</a:t>
            </a:r>
            <a:br>
              <a:rPr lang="en-GB" sz="1800" b="0" i="0" dirty="0">
                <a:effectLst/>
                <a:latin typeface="Times New Roman" panose="02020603050405020304" pitchFamily="18" charset="0"/>
                <a:cs typeface="Times New Roman" panose="02020603050405020304" pitchFamily="18" charset="0"/>
              </a:rPr>
            </a:br>
            <a:endParaRPr lang="en-US" sz="1800" b="1" dirty="0">
              <a:latin typeface="Times New Roman" panose="02020603050405020304" pitchFamily="18" charset="0"/>
              <a:ea typeface="SimSun" panose="02010600030101010101" pitchFamily="2" charset="-122"/>
              <a:cs typeface="Times New Roman" panose="02020603050405020304" pitchFamily="18" charset="0"/>
            </a:endParaRPr>
          </a:p>
          <a:p>
            <a:pPr marL="0" indent="0">
              <a:lnSpc>
                <a:spcPct val="80000"/>
              </a:lnSpc>
              <a:buNone/>
            </a:pPr>
            <a:r>
              <a:rPr lang="en-US" sz="1800" b="1" i="0" dirty="0">
                <a:solidFill>
                  <a:srgbClr val="374151"/>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GB" sz="1800" b="0" i="0" dirty="0">
                <a:solidFill>
                  <a:srgbClr val="374151"/>
                </a:solidFill>
                <a:effectLst/>
                <a:latin typeface="Times New Roman" panose="02020603050405020304" pitchFamily="18" charset="0"/>
                <a:cs typeface="Times New Roman" panose="02020603050405020304" pitchFamily="18" charset="0"/>
              </a:rPr>
              <a:t>On the medial wall of the orbit, </a:t>
            </a:r>
            <a:r>
              <a:rPr lang="en-GB" sz="1800" b="1" i="0" dirty="0">
                <a:solidFill>
                  <a:srgbClr val="374151"/>
                </a:solidFill>
                <a:effectLst/>
                <a:latin typeface="Times New Roman" panose="02020603050405020304" pitchFamily="18" charset="0"/>
                <a:cs typeface="Times New Roman" panose="02020603050405020304" pitchFamily="18" charset="0"/>
              </a:rPr>
              <a:t>at the junction of the orbital part of the frontal bone and the labyrinth of the ethmoid bone</a:t>
            </a:r>
            <a:r>
              <a:rPr lang="en-GB" sz="1800" b="0" i="0" dirty="0">
                <a:solidFill>
                  <a:srgbClr val="374151"/>
                </a:solidFill>
                <a:effectLst/>
                <a:latin typeface="Times New Roman" panose="02020603050405020304" pitchFamily="18" charset="0"/>
                <a:cs typeface="Times New Roman" panose="02020603050405020304" pitchFamily="18" charset="0"/>
              </a:rPr>
              <a:t>, there are openings for the passage of ethmoid blood vessels and nerves:</a:t>
            </a:r>
            <a:br>
              <a:rPr lang="en-GB" sz="1800" b="0" i="0" dirty="0">
                <a:solidFill>
                  <a:srgbClr val="374151"/>
                </a:solidFill>
                <a:effectLst/>
                <a:latin typeface="Times New Roman" panose="02020603050405020304" pitchFamily="18" charset="0"/>
                <a:cs typeface="Times New Roman" panose="02020603050405020304" pitchFamily="18" charset="0"/>
              </a:rPr>
            </a:br>
            <a:r>
              <a:rPr lang="en-GB" sz="1800" b="0" i="0" dirty="0">
                <a:solidFill>
                  <a:srgbClr val="374151"/>
                </a:solidFill>
                <a:effectLst/>
                <a:latin typeface="Times New Roman" panose="02020603050405020304" pitchFamily="18" charset="0"/>
                <a:cs typeface="Times New Roman" panose="02020603050405020304" pitchFamily="18" charset="0"/>
              </a:rPr>
              <a:t>- </a:t>
            </a:r>
            <a:r>
              <a:rPr lang="en-US" altLang="zh-CN" sz="2000" b="1" i="1" dirty="0">
                <a:solidFill>
                  <a:srgbClr val="FF0000"/>
                </a:solidFill>
                <a:latin typeface="Times New Roman" panose="02020603050405020304" pitchFamily="18" charset="0"/>
                <a:ea typeface="SimSun" panose="02010600030101010101" pitchFamily="2" charset="-122"/>
              </a:rPr>
              <a:t>Foramen </a:t>
            </a:r>
            <a:r>
              <a:rPr lang="en-US" altLang="zh-CN" sz="2000" b="1" i="1" dirty="0" err="1">
                <a:solidFill>
                  <a:srgbClr val="FF0000"/>
                </a:solidFill>
                <a:latin typeface="Times New Roman" panose="02020603050405020304" pitchFamily="18" charset="0"/>
                <a:ea typeface="SimSun" panose="02010600030101010101" pitchFamily="2" charset="-122"/>
              </a:rPr>
              <a:t>ethmoidale</a:t>
            </a:r>
            <a:r>
              <a:rPr lang="en-US" altLang="zh-CN" sz="2000" b="1" i="1" dirty="0">
                <a:solidFill>
                  <a:srgbClr val="FF0000"/>
                </a:solidFill>
                <a:latin typeface="Times New Roman" panose="02020603050405020304" pitchFamily="18" charset="0"/>
                <a:ea typeface="SimSun" panose="02010600030101010101" pitchFamily="2" charset="-122"/>
              </a:rPr>
              <a:t> </a:t>
            </a:r>
            <a:r>
              <a:rPr lang="en-US" altLang="zh-CN" sz="2000" b="1" i="1" dirty="0" err="1">
                <a:solidFill>
                  <a:srgbClr val="FF0000"/>
                </a:solidFill>
                <a:latin typeface="Times New Roman" panose="02020603050405020304" pitchFamily="18" charset="0"/>
                <a:ea typeface="SimSun" panose="02010600030101010101" pitchFamily="2" charset="-122"/>
              </a:rPr>
              <a:t>anterius</a:t>
            </a:r>
            <a:r>
              <a:rPr lang="en-US" altLang="zh-CN" sz="2000" b="1" i="1" dirty="0">
                <a:solidFill>
                  <a:srgbClr val="FF0000"/>
                </a:solidFill>
                <a:latin typeface="Times New Roman" panose="02020603050405020304" pitchFamily="18" charset="0"/>
                <a:ea typeface="SimSun" panose="02010600030101010101" pitchFamily="2" charset="-122"/>
              </a:rPr>
              <a:t> </a:t>
            </a:r>
            <a:br>
              <a:rPr lang="en-US" altLang="zh-CN" sz="2000" b="1" i="1" dirty="0">
                <a:solidFill>
                  <a:srgbClr val="FF0000"/>
                </a:solidFill>
                <a:latin typeface="Times New Roman" panose="02020603050405020304" pitchFamily="18" charset="0"/>
                <a:ea typeface="SimSun" panose="02010600030101010101" pitchFamily="2" charset="-122"/>
              </a:rPr>
            </a:br>
            <a:r>
              <a:rPr lang="en-US" altLang="zh-CN" sz="2000" b="1" i="1" dirty="0">
                <a:solidFill>
                  <a:srgbClr val="FF0000"/>
                </a:solidFill>
                <a:latin typeface="Times New Roman" panose="02020603050405020304" pitchFamily="18" charset="0"/>
                <a:ea typeface="SimSun" panose="02010600030101010101" pitchFamily="2" charset="-122"/>
              </a:rPr>
              <a:t>(anterior ethmoid opening)</a:t>
            </a:r>
          </a:p>
          <a:p>
            <a:pPr marL="0" indent="0">
              <a:lnSpc>
                <a:spcPct val="80000"/>
              </a:lnSpc>
              <a:buNone/>
            </a:pPr>
            <a:r>
              <a:rPr lang="en-US" altLang="zh-CN" sz="2000" b="1" i="1" dirty="0">
                <a:solidFill>
                  <a:srgbClr val="FF0000"/>
                </a:solidFill>
                <a:latin typeface="Times New Roman" panose="02020603050405020304" pitchFamily="18" charset="0"/>
                <a:ea typeface="SimSun" panose="02010600030101010101" pitchFamily="2" charset="-122"/>
              </a:rPr>
              <a:t>- Foramen </a:t>
            </a:r>
            <a:r>
              <a:rPr lang="en-US" altLang="zh-CN" sz="2000" b="1" i="1" dirty="0" err="1">
                <a:solidFill>
                  <a:srgbClr val="FF0000"/>
                </a:solidFill>
                <a:latin typeface="Times New Roman" panose="02020603050405020304" pitchFamily="18" charset="0"/>
                <a:ea typeface="SimSun" panose="02010600030101010101" pitchFamily="2" charset="-122"/>
              </a:rPr>
              <a:t>ethmoidale</a:t>
            </a:r>
            <a:r>
              <a:rPr lang="en-US" altLang="zh-CN" sz="2000" b="1" i="1" dirty="0">
                <a:solidFill>
                  <a:srgbClr val="FF0000"/>
                </a:solidFill>
                <a:latin typeface="Times New Roman" panose="02020603050405020304" pitchFamily="18" charset="0"/>
                <a:ea typeface="SimSun" panose="02010600030101010101" pitchFamily="2" charset="-122"/>
              </a:rPr>
              <a:t> </a:t>
            </a:r>
            <a:r>
              <a:rPr lang="en-US" altLang="zh-CN" sz="2000" b="1" i="1" dirty="0" err="1">
                <a:solidFill>
                  <a:srgbClr val="FF0000"/>
                </a:solidFill>
                <a:latin typeface="Times New Roman" panose="02020603050405020304" pitchFamily="18" charset="0"/>
                <a:ea typeface="SimSun" panose="02010600030101010101" pitchFamily="2" charset="-122"/>
              </a:rPr>
              <a:t>posterius</a:t>
            </a:r>
            <a:r>
              <a:rPr lang="en-US" altLang="zh-CN" sz="2000" b="1" i="1" dirty="0">
                <a:solidFill>
                  <a:srgbClr val="FF0000"/>
                </a:solidFill>
                <a:latin typeface="Times New Roman" panose="02020603050405020304" pitchFamily="18" charset="0"/>
                <a:ea typeface="SimSun" panose="02010600030101010101" pitchFamily="2" charset="-122"/>
              </a:rPr>
              <a:t> </a:t>
            </a:r>
            <a:br>
              <a:rPr lang="en-US" altLang="zh-CN" sz="2000" b="1" i="1" dirty="0">
                <a:solidFill>
                  <a:srgbClr val="FF0000"/>
                </a:solidFill>
                <a:latin typeface="Times New Roman" panose="02020603050405020304" pitchFamily="18" charset="0"/>
                <a:ea typeface="SimSun" panose="02010600030101010101" pitchFamily="2" charset="-122"/>
              </a:rPr>
            </a:br>
            <a:r>
              <a:rPr lang="en-US" altLang="zh-CN" sz="2000" b="1" i="1" dirty="0">
                <a:solidFill>
                  <a:srgbClr val="FF0000"/>
                </a:solidFill>
                <a:latin typeface="Times New Roman" panose="02020603050405020304" pitchFamily="18" charset="0"/>
                <a:ea typeface="SimSun" panose="02010600030101010101" pitchFamily="2" charset="-122"/>
              </a:rPr>
              <a:t>(posterior ethmoid opening)</a:t>
            </a:r>
            <a:endParaRPr lang="en-US" altLang="zh-CN" sz="2000" i="1" dirty="0">
              <a:latin typeface="Times New Roman" panose="02020603050405020304" pitchFamily="18" charset="0"/>
              <a:ea typeface="SimSun" panose="02010600030101010101" pitchFamily="2" charset="-122"/>
            </a:endParaRPr>
          </a:p>
        </p:txBody>
      </p:sp>
      <p:pic>
        <p:nvPicPr>
          <p:cNvPr id="22532" name="il_fi" descr="http://www.infobik.com/wp-content/uploads/2011/06/frontal-kemik.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29250" y="1268760"/>
            <a:ext cx="3714750" cy="1966912"/>
          </a:xfrm>
          <a:noFill/>
        </p:spPr>
      </p:pic>
      <p:pic>
        <p:nvPicPr>
          <p:cNvPr id="5"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l="32564" t="51309" r="43807" b="15181"/>
          <a:stretch/>
        </p:blipFill>
        <p:spPr bwMode="auto">
          <a:xfrm>
            <a:off x="5429250" y="3579813"/>
            <a:ext cx="3456384"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0664CCC6-ED28-2519-0344-0D05FC9C7E4C}"/>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410677526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396D1-A107-D49C-3EA9-22BD31268001}"/>
            </a:ext>
          </a:extLst>
        </p:cNvPr>
        <p:cNvGrpSpPr/>
        <p:nvPr/>
      </p:nvGrpSpPr>
      <p:grpSpPr>
        <a:xfrm>
          <a:off x="0" y="0"/>
          <a:ext cx="0" cy="0"/>
          <a:chOff x="0" y="0"/>
          <a:chExt cx="0" cy="0"/>
        </a:xfrm>
      </p:grpSpPr>
      <p:sp>
        <p:nvSpPr>
          <p:cNvPr id="22531" name="Content Placeholder 2">
            <a:extLst>
              <a:ext uri="{FF2B5EF4-FFF2-40B4-BE49-F238E27FC236}">
                <a16:creationId xmlns:a16="http://schemas.microsoft.com/office/drawing/2014/main" id="{7EC84D73-6919-93C2-5BEB-DB192CB99453}"/>
              </a:ext>
            </a:extLst>
          </p:cNvPr>
          <p:cNvSpPr>
            <a:spLocks noGrp="1"/>
          </p:cNvSpPr>
          <p:nvPr>
            <p:ph sz="half" idx="1"/>
          </p:nvPr>
        </p:nvSpPr>
        <p:spPr>
          <a:xfrm>
            <a:off x="33714" y="716756"/>
            <a:ext cx="5286375" cy="6141244"/>
          </a:xfrm>
        </p:spPr>
        <p:txBody>
          <a:bodyPr/>
          <a:lstStyle/>
          <a:p>
            <a:pPr>
              <a:lnSpc>
                <a:spcPct val="80000"/>
              </a:lnSpc>
              <a:buFont typeface="Wingdings 3" panose="05040102010807070707" pitchFamily="18" charset="2"/>
              <a:buNone/>
            </a:pPr>
            <a:r>
              <a:rPr lang="en-US" altLang="en-US" sz="2400" dirty="0">
                <a:latin typeface="Times New Roman" panose="02020603050405020304" pitchFamily="18" charset="0"/>
              </a:rPr>
              <a:t>b) </a:t>
            </a:r>
            <a:r>
              <a:rPr lang="en-GB" altLang="en-US" sz="2400" b="1" dirty="0">
                <a:latin typeface="Times New Roman" panose="02020603050405020304" pitchFamily="18" charset="0"/>
              </a:rPr>
              <a:t>Pars orbitalis (Orbital plate)</a:t>
            </a:r>
            <a:br>
              <a:rPr lang="en-GB" altLang="en-US" sz="2400" b="1" dirty="0">
                <a:latin typeface="Times New Roman" panose="02020603050405020304" pitchFamily="18" charset="0"/>
              </a:rPr>
            </a:br>
            <a:endParaRPr lang="en-GB" altLang="en-US" sz="2000" dirty="0">
              <a:latin typeface="Times New Roman" panose="02020603050405020304" pitchFamily="18" charset="0"/>
            </a:endParaRPr>
          </a:p>
          <a:p>
            <a:pPr>
              <a:lnSpc>
                <a:spcPct val="80000"/>
              </a:lnSpc>
              <a:buFont typeface="Wingdings 3" panose="05040102010807070707" pitchFamily="18" charset="2"/>
              <a:buNone/>
            </a:pPr>
            <a:r>
              <a:rPr lang="en-US" altLang="en-US" sz="2800" dirty="0">
                <a:latin typeface="Times New Roman" panose="02020603050405020304" pitchFamily="18" charset="0"/>
              </a:rPr>
              <a:t> </a:t>
            </a:r>
            <a:r>
              <a:rPr lang="en-US" altLang="en-US" sz="2000" dirty="0">
                <a:latin typeface="Times New Roman" panose="02020603050405020304" pitchFamily="18" charset="0"/>
              </a:rPr>
              <a:t>*  articulates with: </a:t>
            </a:r>
            <a:br>
              <a:rPr lang="sr-Cyrl-RS" altLang="en-US" sz="2000" dirty="0">
                <a:latin typeface="Times New Roman" panose="02020603050405020304" pitchFamily="18" charset="0"/>
              </a:rPr>
            </a:br>
            <a:r>
              <a:rPr lang="en-GB" altLang="en-US" sz="2000" dirty="0">
                <a:latin typeface="Times New Roman" panose="02020603050405020304" pitchFamily="18" charset="0"/>
              </a:rPr>
              <a:t> - </a:t>
            </a:r>
            <a:r>
              <a:rPr lang="en-GB" altLang="en-US" sz="2000" dirty="0" err="1">
                <a:latin typeface="Times New Roman" panose="02020603050405020304" pitchFamily="18" charset="0"/>
              </a:rPr>
              <a:t>os</a:t>
            </a:r>
            <a:r>
              <a:rPr lang="en-GB" altLang="en-US" sz="2000" dirty="0">
                <a:latin typeface="Times New Roman" panose="02020603050405020304" pitchFamily="18" charset="0"/>
              </a:rPr>
              <a:t> sphenoidale (</a:t>
            </a:r>
            <a:r>
              <a:rPr lang="en-US" altLang="en-US" sz="2000" dirty="0">
                <a:latin typeface="Times New Roman" panose="02020603050405020304" pitchFamily="18" charset="0"/>
              </a:rPr>
              <a:t>sphenoid bone)</a:t>
            </a:r>
            <a:br>
              <a:rPr lang="en-US" altLang="en-US" sz="2000" dirty="0">
                <a:latin typeface="Times New Roman" panose="02020603050405020304" pitchFamily="18" charset="0"/>
              </a:rPr>
            </a:br>
            <a:r>
              <a:rPr lang="en-US" altLang="en-US" sz="2000" dirty="0">
                <a:latin typeface="Times New Roman" panose="02020603050405020304" pitchFamily="18" charset="0"/>
              </a:rPr>
              <a:t>       (</a:t>
            </a:r>
            <a:r>
              <a:rPr lang="en-US" altLang="en-US" sz="2000" dirty="0" err="1">
                <a:latin typeface="Times New Roman" panose="02020603050405020304" pitchFamily="18" charset="0"/>
              </a:rPr>
              <a:t>sphenofrontal</a:t>
            </a:r>
            <a:r>
              <a:rPr lang="en-US" altLang="en-US" sz="2000" dirty="0">
                <a:latin typeface="Times New Roman" panose="02020603050405020304" pitchFamily="18" charset="0"/>
              </a:rPr>
              <a:t> suture)</a:t>
            </a:r>
            <a:br>
              <a:rPr lang="sr-Cyrl-RS" altLang="en-US" sz="2000" dirty="0">
                <a:latin typeface="Times New Roman" panose="02020603050405020304" pitchFamily="18" charset="0"/>
              </a:rPr>
            </a:br>
            <a:r>
              <a:rPr lang="en-GB" altLang="en-US" sz="2000" dirty="0">
                <a:latin typeface="Times New Roman" panose="02020603050405020304" pitchFamily="18" charset="0"/>
              </a:rPr>
              <a:t>-  </a:t>
            </a:r>
            <a:r>
              <a:rPr lang="en-US" altLang="en-US" sz="2000" dirty="0" err="1">
                <a:latin typeface="Times New Roman" panose="02020603050405020304" pitchFamily="18" charset="0"/>
              </a:rPr>
              <a:t>os</a:t>
            </a:r>
            <a:r>
              <a:rPr lang="en-US" altLang="en-US" sz="2000" dirty="0">
                <a:latin typeface="Times New Roman" panose="02020603050405020304" pitchFamily="18" charset="0"/>
              </a:rPr>
              <a:t> </a:t>
            </a:r>
            <a:r>
              <a:rPr lang="en-US" altLang="en-US" sz="2000" dirty="0" err="1">
                <a:latin typeface="Times New Roman" panose="02020603050405020304" pitchFamily="18" charset="0"/>
              </a:rPr>
              <a:t>ethmoidale</a:t>
            </a:r>
            <a:r>
              <a:rPr lang="en-US" altLang="en-US" sz="2000" dirty="0">
                <a:latin typeface="Times New Roman" panose="02020603050405020304" pitchFamily="18" charset="0"/>
              </a:rPr>
              <a:t> (ethmoid bone)</a:t>
            </a:r>
            <a:br>
              <a:rPr lang="en-US" altLang="en-US" sz="2000" dirty="0">
                <a:latin typeface="Times New Roman" panose="02020603050405020304" pitchFamily="18" charset="0"/>
              </a:rPr>
            </a:br>
            <a:r>
              <a:rPr lang="en-US" altLang="en-US" sz="2000" dirty="0">
                <a:latin typeface="Times New Roman" panose="02020603050405020304" pitchFamily="18" charset="0"/>
              </a:rPr>
              <a:t>      (frontoethmoidal suture)</a:t>
            </a:r>
            <a:br>
              <a:rPr lang="en-US" altLang="en-US" sz="2000" dirty="0">
                <a:latin typeface="Times New Roman" panose="02020603050405020304" pitchFamily="18" charset="0"/>
              </a:rPr>
            </a:br>
            <a:r>
              <a:rPr lang="en-US" altLang="en-US" sz="2000" dirty="0">
                <a:latin typeface="Times New Roman" panose="02020603050405020304" pitchFamily="18" charset="0"/>
              </a:rPr>
              <a:t>- </a:t>
            </a:r>
            <a:r>
              <a:rPr lang="en-US" altLang="en-US" sz="2000" dirty="0" err="1">
                <a:latin typeface="Times New Roman" panose="02020603050405020304" pitchFamily="18" charset="0"/>
              </a:rPr>
              <a:t>os</a:t>
            </a:r>
            <a:r>
              <a:rPr lang="en-US" altLang="en-US" sz="2000" dirty="0">
                <a:latin typeface="Times New Roman" panose="02020603050405020304" pitchFamily="18" charset="0"/>
              </a:rPr>
              <a:t> </a:t>
            </a:r>
            <a:r>
              <a:rPr lang="en-US" altLang="en-US" sz="2000" dirty="0" err="1">
                <a:latin typeface="Times New Roman" panose="02020603050405020304" pitchFamily="18" charset="0"/>
              </a:rPr>
              <a:t>lacrimale</a:t>
            </a:r>
            <a:r>
              <a:rPr lang="en-US" altLang="en-US" sz="2000" dirty="0">
                <a:latin typeface="Times New Roman" panose="02020603050405020304" pitchFamily="18" charset="0"/>
              </a:rPr>
              <a:t> (lacrimal bone)</a:t>
            </a:r>
            <a:br>
              <a:rPr lang="en-US" altLang="en-US" sz="2000" dirty="0">
                <a:latin typeface="Times New Roman" panose="02020603050405020304" pitchFamily="18" charset="0"/>
              </a:rPr>
            </a:br>
            <a:r>
              <a:rPr lang="en-US" altLang="en-US" sz="2000" dirty="0">
                <a:latin typeface="Times New Roman" panose="02020603050405020304" pitchFamily="18" charset="0"/>
              </a:rPr>
              <a:t>      (</a:t>
            </a:r>
            <a:r>
              <a:rPr lang="en-US" altLang="en-US" sz="2000" dirty="0" err="1">
                <a:latin typeface="Times New Roman" panose="02020603050405020304" pitchFamily="18" charset="0"/>
              </a:rPr>
              <a:t>frontolacrimal</a:t>
            </a:r>
            <a:r>
              <a:rPr lang="en-US" altLang="en-US" sz="2000" dirty="0">
                <a:latin typeface="Times New Roman" panose="02020603050405020304" pitchFamily="18" charset="0"/>
              </a:rPr>
              <a:t> suture)</a:t>
            </a:r>
          </a:p>
        </p:txBody>
      </p:sp>
      <p:pic>
        <p:nvPicPr>
          <p:cNvPr id="22532" name="il_fi" descr="http://www.infobik.com/wp-content/uploads/2011/06/frontal-kemik.jpg">
            <a:extLst>
              <a:ext uri="{FF2B5EF4-FFF2-40B4-BE49-F238E27FC236}">
                <a16:creationId xmlns:a16="http://schemas.microsoft.com/office/drawing/2014/main" id="{3EBA9F99-9A71-D455-A38B-F1D9EA33585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29250" y="1268760"/>
            <a:ext cx="3714750" cy="1966912"/>
          </a:xfrm>
          <a:noFill/>
        </p:spPr>
      </p:pic>
      <p:pic>
        <p:nvPicPr>
          <p:cNvPr id="5" name="Picture 10">
            <a:extLst>
              <a:ext uri="{FF2B5EF4-FFF2-40B4-BE49-F238E27FC236}">
                <a16:creationId xmlns:a16="http://schemas.microsoft.com/office/drawing/2014/main" id="{76FE9566-8ECD-E5D2-554F-F8C7F020238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564" t="51309" r="43807" b="15181"/>
          <a:stretch/>
        </p:blipFill>
        <p:spPr bwMode="auto">
          <a:xfrm>
            <a:off x="5429250" y="3579813"/>
            <a:ext cx="3456384"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BE8BBEE4-4AA7-C9F0-00B5-CF800A64AA70}"/>
              </a:ext>
            </a:extLst>
          </p:cNvPr>
          <p:cNvSpPr>
            <a:spLocks noGrp="1"/>
          </p:cNvSpPr>
          <p:nvPr>
            <p:ph type="title"/>
          </p:nvPr>
        </p:nvSpPr>
        <p:spPr>
          <a:xfrm>
            <a:off x="1691680" y="0"/>
            <a:ext cx="6131024" cy="571500"/>
          </a:xfrm>
        </p:spPr>
        <p:txBody>
          <a:body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98666081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20150" y="976164"/>
            <a:ext cx="5277778" cy="5627520"/>
          </a:xfrm>
        </p:spPr>
        <p:txBody>
          <a:bodyPr/>
          <a:lstStyle/>
          <a:p>
            <a:pPr>
              <a:lnSpc>
                <a:spcPct val="80000"/>
              </a:lnSpc>
              <a:buNone/>
              <a:defRPr/>
            </a:pPr>
            <a:r>
              <a:rPr lang="sr-Latn-CS" altLang="sr-Latn-RS" sz="2000" b="1" dirty="0">
                <a:solidFill>
                  <a:srgbClr val="009900"/>
                </a:solidFill>
                <a:latin typeface="Times New Roman" panose="02020603050405020304" pitchFamily="18" charset="0"/>
                <a:cs typeface="Times New Roman" panose="02020603050405020304" pitchFamily="18" charset="0"/>
              </a:rPr>
              <a:t>Margo </a:t>
            </a:r>
            <a:r>
              <a:rPr lang="sr-Latn-CS" altLang="sr-Latn-RS" sz="2000" b="1" dirty="0" err="1">
                <a:solidFill>
                  <a:srgbClr val="009900"/>
                </a:solidFill>
                <a:latin typeface="Times New Roman" panose="02020603050405020304" pitchFamily="18" charset="0"/>
                <a:cs typeface="Times New Roman" panose="02020603050405020304" pitchFamily="18" charset="0"/>
              </a:rPr>
              <a:t>nasalis</a:t>
            </a:r>
            <a:r>
              <a:rPr lang="sr-Latn-CS" altLang="sr-Latn-RS" sz="2000" b="1" dirty="0">
                <a:latin typeface="Times New Roman" panose="02020603050405020304" pitchFamily="18" charset="0"/>
                <a:cs typeface="Times New Roman" panose="02020603050405020304" pitchFamily="18" charset="0"/>
              </a:rPr>
              <a:t>:</a:t>
            </a:r>
            <a:r>
              <a:rPr lang="en-GB"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at nasal part; joins with</a:t>
            </a:r>
            <a:r>
              <a:rPr lang="sr-Latn-CS"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nasal bone (</a:t>
            </a:r>
            <a:r>
              <a:rPr lang="en-GB" altLang="sr-Latn-RS" sz="2000" u="sng" dirty="0" err="1">
                <a:latin typeface="Times New Roman" panose="02020603050405020304" pitchFamily="18" charset="0"/>
                <a:cs typeface="Times New Roman" panose="02020603050405020304" pitchFamily="18" charset="0"/>
              </a:rPr>
              <a:t>sutura</a:t>
            </a:r>
            <a:r>
              <a:rPr lang="en-GB" altLang="sr-Latn-RS" sz="2000" u="sng" dirty="0">
                <a:latin typeface="Times New Roman" panose="02020603050405020304" pitchFamily="18" charset="0"/>
                <a:cs typeface="Times New Roman" panose="02020603050405020304" pitchFamily="18" charset="0"/>
              </a:rPr>
              <a:t> </a:t>
            </a:r>
            <a:r>
              <a:rPr lang="en-GB" altLang="sr-Latn-RS" sz="2000" u="sng" dirty="0" err="1">
                <a:latin typeface="Times New Roman" panose="02020603050405020304" pitchFamily="18" charset="0"/>
                <a:cs typeface="Times New Roman" panose="02020603050405020304" pitchFamily="18" charset="0"/>
              </a:rPr>
              <a:t>frontonasalis</a:t>
            </a:r>
            <a:r>
              <a:rPr lang="en-GB" altLang="sr-Latn-RS" sz="2000" dirty="0">
                <a:latin typeface="Times New Roman" panose="02020603050405020304" pitchFamily="18" charset="0"/>
                <a:cs typeface="Times New Roman" panose="02020603050405020304" pitchFamily="18" charset="0"/>
              </a:rPr>
              <a:t>) and</a:t>
            </a:r>
            <a:r>
              <a:rPr lang="sr-Latn-CS" altLang="sr-Latn-RS" sz="2000" dirty="0">
                <a:latin typeface="Times New Roman" panose="02020603050405020304" pitchFamily="18" charset="0"/>
                <a:cs typeface="Times New Roman" panose="02020603050405020304" pitchFamily="18" charset="0"/>
              </a:rPr>
              <a:t> processus </a:t>
            </a:r>
            <a:r>
              <a:rPr lang="sr-Latn-CS" altLang="sr-Latn-RS" sz="2000" dirty="0" err="1">
                <a:latin typeface="Times New Roman" panose="02020603050405020304" pitchFamily="18" charset="0"/>
                <a:cs typeface="Times New Roman" panose="02020603050405020304" pitchFamily="18" charset="0"/>
              </a:rPr>
              <a:t>frontalis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maxillae</a:t>
            </a:r>
            <a:r>
              <a:rPr lang="en-GB" altLang="sr-Latn-RS" sz="2000" dirty="0">
                <a:latin typeface="Times New Roman" panose="02020603050405020304" pitchFamily="18" charset="0"/>
                <a:cs typeface="Times New Roman" panose="02020603050405020304" pitchFamily="18" charset="0"/>
              </a:rPr>
              <a:t> (</a:t>
            </a:r>
            <a:r>
              <a:rPr lang="en-GB" altLang="sr-Latn-RS" sz="2000" u="sng" dirty="0">
                <a:latin typeface="Times New Roman" panose="02020603050405020304" pitchFamily="18" charset="0"/>
                <a:cs typeface="Times New Roman" panose="02020603050405020304" pitchFamily="18" charset="0"/>
              </a:rPr>
              <a:t>3</a:t>
            </a:r>
            <a:r>
              <a:rPr lang="en-GB"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br>
              <a:rPr lang="en-GB" altLang="sr-Latn-RS" sz="2000" dirty="0">
                <a:latin typeface="Times New Roman" panose="02020603050405020304" pitchFamily="18" charset="0"/>
                <a:cs typeface="Times New Roman" panose="02020603050405020304" pitchFamily="18" charset="0"/>
              </a:rPr>
            </a:br>
            <a:r>
              <a:rPr lang="sr-Latn-CS" altLang="sr-Latn-RS" sz="2000" b="1" dirty="0">
                <a:solidFill>
                  <a:srgbClr val="009900"/>
                </a:solidFill>
                <a:latin typeface="Times New Roman" panose="02020603050405020304" pitchFamily="18" charset="0"/>
                <a:cs typeface="Times New Roman" panose="02020603050405020304" pitchFamily="18" charset="0"/>
              </a:rPr>
              <a:t>Margo supraorbitalis</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dirty="0">
                <a:solidFill>
                  <a:schemeClr val="tx1"/>
                </a:solidFill>
                <a:latin typeface="Times New Roman" panose="02020603050405020304" pitchFamily="18" charset="0"/>
                <a:cs typeface="Times New Roman" panose="02020603050405020304" pitchFamily="18" charset="0"/>
              </a:rPr>
              <a:t>f</a:t>
            </a:r>
            <a:r>
              <a:rPr lang="en-GB" altLang="en-US" sz="2000" dirty="0">
                <a:latin typeface="Times New Roman" panose="02020603050405020304" pitchFamily="18" charset="0"/>
                <a:cs typeface="Times New Roman" panose="02020603050405020304" pitchFamily="18" charset="0"/>
              </a:rPr>
              <a:t>orms superior border of </a:t>
            </a:r>
            <a:r>
              <a:rPr lang="en-GB" altLang="en-US" sz="2000" dirty="0" err="1">
                <a:latin typeface="Times New Roman" panose="02020603050405020304" pitchFamily="18" charset="0"/>
                <a:cs typeface="Times New Roman" panose="02020603050405020304" pitchFamily="18" charset="0"/>
              </a:rPr>
              <a:t>aditus</a:t>
            </a:r>
            <a:r>
              <a:rPr lang="en-GB" altLang="en-US" sz="2000" dirty="0">
                <a:latin typeface="Times New Roman" panose="02020603050405020304" pitchFamily="18" charset="0"/>
                <a:cs typeface="Times New Roman" panose="02020603050405020304" pitchFamily="18" charset="0"/>
              </a:rPr>
              <a:t> </a:t>
            </a:r>
            <a:r>
              <a:rPr lang="en-GB" altLang="en-US" sz="2000" dirty="0" err="1">
                <a:latin typeface="Times New Roman" panose="02020603050405020304" pitchFamily="18" charset="0"/>
                <a:cs typeface="Times New Roman" panose="02020603050405020304" pitchFamily="18" charset="0"/>
              </a:rPr>
              <a:t>orbite</a:t>
            </a:r>
            <a:r>
              <a:rPr lang="en-GB" altLang="en-US" sz="2000" dirty="0">
                <a:latin typeface="Times New Roman" panose="02020603050405020304" pitchFamily="18" charset="0"/>
                <a:cs typeface="Times New Roman" panose="02020603050405020304" pitchFamily="18" charset="0"/>
              </a:rPr>
              <a:t> (entrance</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of orbit)</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It is continued laterally as zygomatic process</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(processus zygomaticus) that joins with frontal</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process of zygomatic bone (processus frontalis),</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forming </a:t>
            </a:r>
            <a:r>
              <a:rPr lang="en-GB" altLang="en-US" sz="2000" u="sng" dirty="0" err="1">
                <a:latin typeface="Times New Roman" panose="02020603050405020304" pitchFamily="18" charset="0"/>
                <a:cs typeface="Times New Roman" panose="02020603050405020304" pitchFamily="18" charset="0"/>
              </a:rPr>
              <a:t>sutura</a:t>
            </a:r>
            <a:r>
              <a:rPr lang="en-GB" altLang="en-US" sz="2000" u="sng" dirty="0">
                <a:latin typeface="Times New Roman" panose="02020603050405020304" pitchFamily="18" charset="0"/>
                <a:cs typeface="Times New Roman" panose="02020603050405020304" pitchFamily="18" charset="0"/>
              </a:rPr>
              <a:t> </a:t>
            </a:r>
            <a:r>
              <a:rPr lang="en-GB" altLang="en-US" sz="2000" u="sng" dirty="0" err="1">
                <a:latin typeface="Times New Roman" panose="02020603050405020304" pitchFamily="18" charset="0"/>
                <a:cs typeface="Times New Roman" panose="02020603050405020304" pitchFamily="18" charset="0"/>
              </a:rPr>
              <a:t>zagomaticofrontalis</a:t>
            </a:r>
            <a:br>
              <a:rPr lang="en-GB" altLang="en-US" sz="2000" dirty="0">
                <a:latin typeface="Times New Roman" panose="02020603050405020304" pitchFamily="18" charset="0"/>
                <a:cs typeface="Times New Roman" panose="02020603050405020304" pitchFamily="18" charset="0"/>
              </a:rPr>
            </a:b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Supraorbital margin </a:t>
            </a:r>
            <a:r>
              <a:rPr lang="en-GB" sz="2000" dirty="0">
                <a:latin typeface="Times New Roman" panose="02020603050405020304" pitchFamily="18" charset="0"/>
                <a:cs typeface="Times New Roman" panose="02020603050405020304" pitchFamily="18" charset="0"/>
              </a:rPr>
              <a:t>is pierced by a hole or by a notch, respectively called:</a:t>
            </a:r>
            <a:r>
              <a:rPr lang="sr-Latn-CS" altLang="sr-Latn-RS" sz="2000" dirty="0">
                <a:solidFill>
                  <a:srgbClr val="FF0000"/>
                </a:solidFill>
                <a:latin typeface="Times New Roman" panose="02020603050405020304" pitchFamily="18" charset="0"/>
                <a:cs typeface="Times New Roman" panose="02020603050405020304" pitchFamily="18" charset="0"/>
              </a:rPr>
              <a:t> </a:t>
            </a:r>
            <a:br>
              <a:rPr lang="en-GB" altLang="sr-Latn-RS" sz="2000" dirty="0">
                <a:solidFill>
                  <a:srgbClr val="FF0000"/>
                </a:solidFill>
                <a:latin typeface="Times New Roman" panose="02020603050405020304" pitchFamily="18" charset="0"/>
                <a:cs typeface="Times New Roman" panose="02020603050405020304" pitchFamily="18" charset="0"/>
              </a:rPr>
            </a:br>
            <a:r>
              <a:rPr lang="sr-Latn-CS" altLang="sr-Latn-RS" sz="2000" dirty="0" err="1">
                <a:solidFill>
                  <a:srgbClr val="FF0000"/>
                </a:solidFill>
                <a:latin typeface="Times New Roman" panose="02020603050405020304" pitchFamily="18" charset="0"/>
                <a:cs typeface="Times New Roman" panose="02020603050405020304" pitchFamily="18" charset="0"/>
              </a:rPr>
              <a:t>incisura</a:t>
            </a:r>
            <a:r>
              <a:rPr lang="sr-Latn-CS" altLang="sr-Latn-RS" sz="2000" dirty="0">
                <a:solidFill>
                  <a:srgbClr val="FF0000"/>
                </a:solidFill>
                <a:latin typeface="Times New Roman" panose="02020603050405020304" pitchFamily="18" charset="0"/>
                <a:cs typeface="Times New Roman" panose="02020603050405020304" pitchFamily="18" charset="0"/>
              </a:rPr>
              <a:t> supraorbitalis (foramen supraorbitale)</a:t>
            </a:r>
            <a:r>
              <a:rPr lang="sr-Latn-CS" altLang="sr-Latn-RS" sz="2000" dirty="0">
                <a:solidFill>
                  <a:schemeClr val="tx1"/>
                </a:solidFill>
                <a:latin typeface="Times New Roman" panose="02020603050405020304" pitchFamily="18" charset="0"/>
                <a:cs typeface="Times New Roman" panose="02020603050405020304" pitchFamily="18" charset="0"/>
              </a:rPr>
              <a:t>- </a:t>
            </a:r>
            <a:r>
              <a:rPr lang="en-GB" altLang="sr-Latn-RS" sz="2000" dirty="0">
                <a:solidFill>
                  <a:schemeClr val="tx1"/>
                </a:solidFill>
                <a:latin typeface="Times New Roman" panose="02020603050405020304" pitchFamily="18" charset="0"/>
                <a:cs typeface="Times New Roman" panose="02020603050405020304" pitchFamily="18" charset="0"/>
              </a:rPr>
              <a:t>for passage of </a:t>
            </a:r>
            <a:r>
              <a:rPr lang="sr-Latn-CS" altLang="sr-Latn-RS" sz="2000" dirty="0" err="1">
                <a:solidFill>
                  <a:schemeClr val="tx1"/>
                </a:solidFill>
                <a:latin typeface="Times New Roman" panose="02020603050405020304" pitchFamily="18" charset="0"/>
                <a:cs typeface="Times New Roman" panose="02020603050405020304" pitchFamily="18" charset="0"/>
              </a:rPr>
              <a:t>a.supraorbitalis</a:t>
            </a:r>
            <a:r>
              <a:rPr lang="en-GB" altLang="sr-Latn-RS" sz="2000" dirty="0">
                <a:solidFill>
                  <a:schemeClr val="tx1"/>
                </a:solidFill>
                <a:latin typeface="Times New Roman" panose="02020603050405020304" pitchFamily="18" charset="0"/>
                <a:cs typeface="Times New Roman" panose="02020603050405020304" pitchFamily="18" charset="0"/>
              </a:rPr>
              <a:t> and branches of </a:t>
            </a:r>
            <a:r>
              <a:rPr lang="sr-Latn-CS" altLang="sr-Latn-RS" sz="2000" dirty="0" err="1">
                <a:solidFill>
                  <a:schemeClr val="tx1"/>
                </a:solidFill>
                <a:latin typeface="Times New Roman" panose="02020603050405020304" pitchFamily="18" charset="0"/>
                <a:cs typeface="Times New Roman" panose="02020603050405020304" pitchFamily="18" charset="0"/>
              </a:rPr>
              <a:t>n.supraorbitalis</a:t>
            </a:r>
            <a:r>
              <a:rPr lang="sr-Latn-CS" altLang="sr-Latn-RS" sz="2000" dirty="0">
                <a:solidFill>
                  <a:schemeClr val="tx1"/>
                </a:solidFill>
                <a:latin typeface="Times New Roman" panose="02020603050405020304" pitchFamily="18" charset="0"/>
                <a:cs typeface="Times New Roman" panose="02020603050405020304" pitchFamily="18" charset="0"/>
              </a:rPr>
              <a:t>, </a:t>
            </a:r>
            <a:br>
              <a:rPr lang="en-GB" altLang="sr-Latn-RS" sz="2000" dirty="0">
                <a:solidFill>
                  <a:srgbClr val="FF0000"/>
                </a:solidFill>
                <a:latin typeface="Times New Roman" panose="02020603050405020304" pitchFamily="18" charset="0"/>
                <a:cs typeface="Times New Roman" panose="02020603050405020304" pitchFamily="18" charset="0"/>
              </a:rPr>
            </a:br>
            <a:r>
              <a:rPr lang="en-GB" altLang="sr-Latn-RS" sz="2000" dirty="0" err="1">
                <a:solidFill>
                  <a:srgbClr val="FF0000"/>
                </a:solidFill>
                <a:latin typeface="Times New Roman" panose="02020603050405020304" pitchFamily="18" charset="0"/>
                <a:cs typeface="Times New Roman" panose="02020603050405020304" pitchFamily="18" charset="0"/>
              </a:rPr>
              <a:t>i</a:t>
            </a:r>
            <a:r>
              <a:rPr lang="sr-Latn-CS" altLang="sr-Latn-RS" sz="2000" dirty="0" err="1">
                <a:solidFill>
                  <a:srgbClr val="FF0000"/>
                </a:solidFill>
                <a:latin typeface="Times New Roman" panose="02020603050405020304" pitchFamily="18" charset="0"/>
                <a:cs typeface="Times New Roman" panose="02020603050405020304" pitchFamily="18" charset="0"/>
              </a:rPr>
              <a:t>ncisura</a:t>
            </a:r>
            <a:r>
              <a:rPr lang="sr-Latn-CS" altLang="sr-Latn-RS" sz="2000" dirty="0">
                <a:solidFill>
                  <a:srgbClr val="FF0000"/>
                </a:solidFill>
                <a:latin typeface="Times New Roman" panose="02020603050405020304" pitchFamily="18" charset="0"/>
                <a:cs typeface="Times New Roman" panose="02020603050405020304" pitchFamily="18" charset="0"/>
              </a:rPr>
              <a:t> frontalis </a:t>
            </a:r>
            <a:r>
              <a:rPr lang="sr-Latn-CS" altLang="sr-Latn-RS" sz="2000" dirty="0">
                <a:latin typeface="Times New Roman" panose="02020603050405020304" pitchFamily="18" charset="0"/>
                <a:cs typeface="Times New Roman" panose="02020603050405020304" pitchFamily="18" charset="0"/>
              </a:rPr>
              <a:t>– </a:t>
            </a:r>
            <a:r>
              <a:rPr lang="en-GB" altLang="sr-Latn-RS" sz="2000" dirty="0">
                <a:solidFill>
                  <a:schemeClr val="tx1"/>
                </a:solidFill>
                <a:latin typeface="Times New Roman" panose="02020603050405020304" pitchFamily="18" charset="0"/>
                <a:cs typeface="Times New Roman" panose="02020603050405020304" pitchFamily="18" charset="0"/>
              </a:rPr>
              <a:t>for passage of </a:t>
            </a:r>
            <a:r>
              <a:rPr lang="sr-Latn-CS" altLang="sr-Latn-RS" sz="2000" dirty="0" err="1">
                <a:solidFill>
                  <a:schemeClr val="tx1"/>
                </a:solidFill>
                <a:latin typeface="Times New Roman" panose="02020603050405020304" pitchFamily="18" charset="0"/>
                <a:cs typeface="Times New Roman" panose="02020603050405020304" pitchFamily="18" charset="0"/>
              </a:rPr>
              <a:t>a.supratrochlearis</a:t>
            </a:r>
            <a:r>
              <a:rPr lang="sr-Latn-CS" altLang="sr-Latn-RS" sz="2000" dirty="0">
                <a:solidFill>
                  <a:schemeClr val="tx1"/>
                </a:solidFill>
                <a:latin typeface="Times New Roman" panose="02020603050405020304" pitchFamily="18" charset="0"/>
                <a:cs typeface="Times New Roman" panose="02020603050405020304" pitchFamily="18" charset="0"/>
              </a:rPr>
              <a:t> </a:t>
            </a:r>
            <a:r>
              <a:rPr lang="en-GB" altLang="sr-Latn-RS" sz="2000" dirty="0">
                <a:solidFill>
                  <a:schemeClr val="tx1"/>
                </a:solidFill>
                <a:latin typeface="Times New Roman" panose="02020603050405020304" pitchFamily="18" charset="0"/>
                <a:cs typeface="Times New Roman" panose="02020603050405020304" pitchFamily="18" charset="0"/>
              </a:rPr>
              <a:t>and branches of </a:t>
            </a:r>
            <a:r>
              <a:rPr lang="sr-Latn-CS" altLang="sr-Latn-RS" sz="2000" dirty="0" err="1">
                <a:solidFill>
                  <a:schemeClr val="tx1"/>
                </a:solidFill>
                <a:latin typeface="Times New Roman" panose="02020603050405020304" pitchFamily="18" charset="0"/>
                <a:cs typeface="Times New Roman" panose="02020603050405020304" pitchFamily="18" charset="0"/>
              </a:rPr>
              <a:t>n.supraorbitalis</a:t>
            </a:r>
            <a:br>
              <a:rPr lang="en-GB" altLang="sr-Latn-RS" sz="2000" dirty="0">
                <a:solidFill>
                  <a:schemeClr val="tx1"/>
                </a:solidFill>
                <a:latin typeface="Times New Roman" panose="02020603050405020304" pitchFamily="18" charset="0"/>
                <a:cs typeface="Times New Roman" panose="02020603050405020304" pitchFamily="18" charset="0"/>
              </a:rPr>
            </a:br>
            <a:endParaRPr lang="en-US" altLang="sr-Latn-RS" sz="2000" dirty="0">
              <a:solidFill>
                <a:schemeClr val="tx1"/>
              </a:solidFill>
              <a:latin typeface="Times New Roman" panose="02020603050405020304" pitchFamily="18" charset="0"/>
              <a:cs typeface="Times New Roman" panose="02020603050405020304" pitchFamily="18" charset="0"/>
            </a:endParaRPr>
          </a:p>
        </p:txBody>
      </p:sp>
      <p:pic>
        <p:nvPicPr>
          <p:cNvPr id="24579"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27055" t="10187" r="23402" b="9309"/>
          <a:stretch>
            <a:fillRect/>
          </a:stretch>
        </p:blipFill>
        <p:spPr>
          <a:xfrm>
            <a:off x="5316995" y="1743144"/>
            <a:ext cx="3859460" cy="3000776"/>
          </a:xfrm>
          <a:noFill/>
        </p:spPr>
      </p:pic>
      <p:sp>
        <p:nvSpPr>
          <p:cNvPr id="2" name="Title 1">
            <a:extLst>
              <a:ext uri="{FF2B5EF4-FFF2-40B4-BE49-F238E27FC236}">
                <a16:creationId xmlns:a16="http://schemas.microsoft.com/office/drawing/2014/main" id="{B848EBAC-DB32-FA2C-D3C8-B038A435BE87}"/>
              </a:ext>
            </a:extLst>
          </p:cNvPr>
          <p:cNvSpPr txBox="1">
            <a:spLocks/>
          </p:cNvSpPr>
          <p:nvPr/>
        </p:nvSpPr>
        <p:spPr bwMode="auto">
          <a:xfrm>
            <a:off x="1619672" y="25991"/>
            <a:ext cx="6131024" cy="95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p>
          <a:p>
            <a:pPr algn="ctr"/>
            <a:r>
              <a:rPr lang="en-GB" altLang="sr-Latn-RS" sz="2800" b="1" kern="0" dirty="0">
                <a:latin typeface="Times New Roman" panose="02020603050405020304" pitchFamily="18" charset="0"/>
                <a:ea typeface="SimSun" panose="02010600030101010101" pitchFamily="2" charset="-122"/>
              </a:rPr>
              <a:t>-MARGINS AND JOINTS-</a:t>
            </a:r>
            <a:endParaRPr lang="sr-Latn-CS" altLang="sr-Latn-RS" sz="2800" b="1" kern="0" dirty="0">
              <a:latin typeface="Times New Roman" panose="02020603050405020304" pitchFamily="18" charset="0"/>
              <a:ea typeface="SimSun"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4" descr="Scull"/>
          <p:cNvPicPr>
            <a:picLocks noChangeAspect="1" noChangeArrowheads="1"/>
          </p:cNvPicPr>
          <p:nvPr/>
        </p:nvPicPr>
        <p:blipFill>
          <a:blip r:embed="rId2">
            <a:clrChange>
              <a:clrFrom>
                <a:srgbClr val="B9D3F9"/>
              </a:clrFrom>
              <a:clrTo>
                <a:srgbClr val="B9D3F9">
                  <a:alpha val="0"/>
                </a:srgbClr>
              </a:clrTo>
            </a:clrChange>
            <a:extLst>
              <a:ext uri="{28A0092B-C50C-407E-A947-70E740481C1C}">
                <a14:useLocalDpi xmlns:a14="http://schemas.microsoft.com/office/drawing/2010/main" val="0"/>
              </a:ext>
            </a:extLst>
          </a:blip>
          <a:srcRect/>
          <a:stretch>
            <a:fillRect/>
          </a:stretch>
        </p:blipFill>
        <p:spPr bwMode="auto">
          <a:xfrm>
            <a:off x="3851275" y="1196975"/>
            <a:ext cx="486886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5"/>
          <p:cNvSpPr>
            <a:spLocks noChangeArrowheads="1"/>
          </p:cNvSpPr>
          <p:nvPr/>
        </p:nvSpPr>
        <p:spPr bwMode="auto">
          <a:xfrm>
            <a:off x="250825" y="981075"/>
            <a:ext cx="3889376" cy="5324535"/>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buFont typeface="Arial" panose="020B0604020202020204" pitchFamily="34" charset="0"/>
              <a:buNone/>
              <a:defRPr/>
            </a:pPr>
            <a:r>
              <a:rPr lang="en-GB" altLang="en-US" sz="2000" b="1" i="1" dirty="0">
                <a:solidFill>
                  <a:srgbClr val="000000"/>
                </a:solidFill>
                <a:effectLst>
                  <a:outerShdw blurRad="38100" dist="38100" dir="2700000" algn="tl">
                    <a:srgbClr val="C0C0C0"/>
                  </a:outerShdw>
                </a:effectLst>
                <a:latin typeface="Comic Sans MS" panose="030F0702030302020204" pitchFamily="66" charset="0"/>
              </a:rPr>
              <a:t>PAIRED</a:t>
            </a:r>
            <a:endParaRPr lang="sr-Cyrl-CS" altLang="en-US" sz="2000" b="1" i="1" dirty="0">
              <a:solidFill>
                <a:srgbClr val="000000"/>
              </a:solidFill>
              <a:effectLst>
                <a:outerShdw blurRad="38100" dist="38100" dir="2700000" algn="tl">
                  <a:srgbClr val="C0C0C0"/>
                </a:outerShdw>
              </a:effectLst>
              <a:latin typeface="Comic Sans MS" panose="030F0702030302020204" pitchFamily="66" charset="0"/>
            </a:endParaRPr>
          </a:p>
          <a:p>
            <a:pPr eaLnBrk="1" hangingPunct="1">
              <a:buFont typeface="Arial" panose="020B0604020202020204" pitchFamily="34" charset="0"/>
              <a:buNone/>
              <a:defRPr/>
            </a:pPr>
            <a:endParaRPr lang="sr-Cyrl-CS" altLang="en-US" sz="2000" b="1" i="1" dirty="0">
              <a:solidFill>
                <a:srgbClr val="000000"/>
              </a:solidFill>
              <a:effectLst>
                <a:outerShdw blurRad="38100" dist="38100" dir="2700000" algn="tl">
                  <a:srgbClr val="C0C0C0"/>
                </a:outerShdw>
              </a:effectLst>
              <a:latin typeface="Comic Sans MS" panose="030F0702030302020204" pitchFamily="66" charset="0"/>
            </a:endParaRP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1.</a:t>
            </a:r>
            <a:r>
              <a:rPr lang="en-US" altLang="en-US" sz="2000" b="1" dirty="0">
                <a:solidFill>
                  <a:srgbClr val="9B5149"/>
                </a:solidFill>
                <a:effectLst>
                  <a:outerShdw blurRad="38100" dist="38100" dir="2700000" algn="tl">
                    <a:srgbClr val="C0C0C0"/>
                  </a:outerShdw>
                </a:effectLst>
              </a:rPr>
              <a:t> - OS PARIETALE</a:t>
            </a:r>
            <a:br>
              <a:rPr lang="en-US" altLang="en-US" sz="2000" b="1" dirty="0">
                <a:solidFill>
                  <a:srgbClr val="9B5149"/>
                </a:solidFill>
                <a:effectLst>
                  <a:outerShdw blurRad="38100" dist="38100" dir="2700000" algn="tl">
                    <a:srgbClr val="C0C0C0"/>
                  </a:outerShdw>
                </a:effectLst>
              </a:rPr>
            </a:br>
            <a:r>
              <a:rPr lang="en-US" altLang="en-US" sz="2000" b="1" dirty="0">
                <a:solidFill>
                  <a:srgbClr val="9B5149"/>
                </a:solidFill>
                <a:effectLst>
                  <a:outerShdw blurRad="38100" dist="38100" dir="2700000" algn="tl">
                    <a:srgbClr val="C0C0C0"/>
                  </a:outerShdw>
                </a:effectLst>
              </a:rPr>
              <a:t>      (PARIETAL BONE)</a:t>
            </a: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2.</a:t>
            </a:r>
            <a:r>
              <a:rPr lang="en-US" altLang="en-US" sz="2000" b="1" dirty="0">
                <a:solidFill>
                  <a:srgbClr val="B2B2B2"/>
                </a:solidFill>
                <a:effectLst>
                  <a:outerShdw blurRad="38100" dist="38100" dir="2700000" algn="tl">
                    <a:srgbClr val="C0C0C0"/>
                  </a:outerShdw>
                </a:effectLst>
              </a:rPr>
              <a:t> - OS TEMPORALE</a:t>
            </a:r>
            <a:br>
              <a:rPr lang="en-US" altLang="en-US" sz="2000" b="1" dirty="0">
                <a:solidFill>
                  <a:srgbClr val="B2B2B2"/>
                </a:solidFill>
                <a:effectLst>
                  <a:outerShdw blurRad="38100" dist="38100" dir="2700000" algn="tl">
                    <a:srgbClr val="C0C0C0"/>
                  </a:outerShdw>
                </a:effectLst>
              </a:rPr>
            </a:br>
            <a:r>
              <a:rPr lang="en-US" altLang="en-US" sz="2000" b="1" dirty="0">
                <a:solidFill>
                  <a:srgbClr val="B2B2B2"/>
                </a:solidFill>
                <a:effectLst>
                  <a:outerShdw blurRad="38100" dist="38100" dir="2700000" algn="tl">
                    <a:srgbClr val="C0C0C0"/>
                  </a:outerShdw>
                </a:effectLst>
              </a:rPr>
              <a:t>      (TEMPORAL BONE)</a:t>
            </a:r>
          </a:p>
          <a:p>
            <a:pPr eaLnBrk="1" hangingPunct="1">
              <a:buFont typeface="Arial" panose="020B0604020202020204" pitchFamily="34" charset="0"/>
              <a:buNone/>
              <a:defRPr/>
            </a:pPr>
            <a:endParaRPr lang="en-US" altLang="en-US" sz="2000" b="1" dirty="0">
              <a:solidFill>
                <a:srgbClr val="B2B2B2"/>
              </a:solidFill>
              <a:effectLst>
                <a:outerShdw blurRad="38100" dist="38100" dir="2700000" algn="tl">
                  <a:srgbClr val="C0C0C0"/>
                </a:outerShdw>
              </a:effectLst>
            </a:endParaRPr>
          </a:p>
          <a:p>
            <a:pPr algn="ctr" eaLnBrk="1" hangingPunct="1">
              <a:buFont typeface="Arial" panose="020B0604020202020204" pitchFamily="34" charset="0"/>
              <a:buNone/>
              <a:defRPr/>
            </a:pPr>
            <a:r>
              <a:rPr lang="en-GB" altLang="en-US" sz="2000" b="1" i="1" dirty="0">
                <a:solidFill>
                  <a:srgbClr val="000000"/>
                </a:solidFill>
                <a:effectLst>
                  <a:outerShdw blurRad="38100" dist="38100" dir="2700000" algn="tl">
                    <a:srgbClr val="C0C0C0"/>
                  </a:outerShdw>
                </a:effectLst>
                <a:latin typeface="Comic Sans MS" panose="030F0702030302020204" pitchFamily="66" charset="0"/>
              </a:rPr>
              <a:t>UNPAIRED</a:t>
            </a:r>
            <a:endParaRPr lang="en-US" altLang="en-US" sz="2000" b="1" i="1" dirty="0">
              <a:solidFill>
                <a:srgbClr val="000000"/>
              </a:solidFill>
              <a:effectLst>
                <a:outerShdw blurRad="38100" dist="38100" dir="2700000" algn="tl">
                  <a:srgbClr val="C0C0C0"/>
                </a:outerShdw>
              </a:effectLst>
              <a:latin typeface="Comic Sans MS" panose="030F0702030302020204" pitchFamily="66" charset="0"/>
            </a:endParaRPr>
          </a:p>
          <a:p>
            <a:pPr eaLnBrk="1" hangingPunct="1">
              <a:buFont typeface="Arial" panose="020B0604020202020204" pitchFamily="34" charset="0"/>
              <a:buNone/>
              <a:defRPr/>
            </a:pPr>
            <a:endParaRPr lang="en-US" altLang="en-US" sz="2000" b="1" i="1" dirty="0">
              <a:solidFill>
                <a:srgbClr val="000000"/>
              </a:solidFill>
              <a:effectLst>
                <a:outerShdw blurRad="38100" dist="38100" dir="2700000" algn="tl">
                  <a:srgbClr val="C0C0C0"/>
                </a:outerShdw>
              </a:effectLst>
              <a:latin typeface="Comic Sans MS" panose="030F0702030302020204" pitchFamily="66" charset="0"/>
            </a:endParaRP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3.</a:t>
            </a:r>
            <a:r>
              <a:rPr lang="en-US" altLang="en-US" sz="2000" b="1" dirty="0">
                <a:solidFill>
                  <a:srgbClr val="5F5F5F"/>
                </a:solidFill>
                <a:effectLst>
                  <a:outerShdw blurRad="38100" dist="38100" dir="2700000" algn="tl">
                    <a:srgbClr val="C0C0C0"/>
                  </a:outerShdw>
                </a:effectLst>
              </a:rPr>
              <a:t> - OS FRONTALE</a:t>
            </a:r>
            <a:br>
              <a:rPr lang="en-US" altLang="en-US" sz="2000" b="1" dirty="0">
                <a:solidFill>
                  <a:srgbClr val="5F5F5F"/>
                </a:solidFill>
                <a:effectLst>
                  <a:outerShdw blurRad="38100" dist="38100" dir="2700000" algn="tl">
                    <a:srgbClr val="C0C0C0"/>
                  </a:outerShdw>
                </a:effectLst>
              </a:rPr>
            </a:br>
            <a:r>
              <a:rPr lang="en-US" altLang="en-US" sz="2000" b="1" dirty="0">
                <a:solidFill>
                  <a:srgbClr val="5F5F5F"/>
                </a:solidFill>
                <a:effectLst>
                  <a:outerShdw blurRad="38100" dist="38100" dir="2700000" algn="tl">
                    <a:srgbClr val="C0C0C0"/>
                  </a:outerShdw>
                </a:effectLst>
              </a:rPr>
              <a:t>      (FRONTAL BONE)</a:t>
            </a: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4.</a:t>
            </a:r>
            <a:r>
              <a:rPr lang="en-US" altLang="en-US" sz="2000" b="1" dirty="0">
                <a:solidFill>
                  <a:srgbClr val="FFCC00"/>
                </a:solidFill>
                <a:effectLst>
                  <a:outerShdw blurRad="38100" dist="38100" dir="2700000" algn="tl">
                    <a:srgbClr val="C0C0C0"/>
                  </a:outerShdw>
                </a:effectLst>
              </a:rPr>
              <a:t> </a:t>
            </a:r>
            <a:r>
              <a:rPr lang="en-US" altLang="en-US" sz="2000" b="1" dirty="0">
                <a:solidFill>
                  <a:srgbClr val="E1DC00"/>
                </a:solidFill>
                <a:effectLst>
                  <a:outerShdw blurRad="38100" dist="38100" dir="2700000" algn="tl">
                    <a:srgbClr val="C0C0C0"/>
                  </a:outerShdw>
                </a:effectLst>
              </a:rPr>
              <a:t>-</a:t>
            </a:r>
            <a:r>
              <a:rPr lang="en-US" altLang="en-US" sz="2000" b="1" dirty="0">
                <a:solidFill>
                  <a:srgbClr val="FFCC00"/>
                </a:solidFill>
                <a:effectLst>
                  <a:outerShdw blurRad="38100" dist="38100" dir="2700000" algn="tl">
                    <a:srgbClr val="C0C0C0"/>
                  </a:outerShdw>
                </a:effectLst>
              </a:rPr>
              <a:t> </a:t>
            </a:r>
            <a:r>
              <a:rPr lang="en-US" altLang="en-US" sz="2000" b="1" dirty="0">
                <a:solidFill>
                  <a:srgbClr val="E1DC00"/>
                </a:solidFill>
                <a:effectLst>
                  <a:outerShdw blurRad="38100" dist="38100" dir="2700000" algn="tl">
                    <a:srgbClr val="C0C0C0"/>
                  </a:outerShdw>
                </a:effectLst>
              </a:rPr>
              <a:t>OS SPHENOIDALE</a:t>
            </a:r>
            <a:br>
              <a:rPr lang="en-US" altLang="en-US" sz="2000" b="1" dirty="0">
                <a:solidFill>
                  <a:srgbClr val="E1DC00"/>
                </a:solidFill>
                <a:effectLst>
                  <a:outerShdw blurRad="38100" dist="38100" dir="2700000" algn="tl">
                    <a:srgbClr val="C0C0C0"/>
                  </a:outerShdw>
                </a:effectLst>
              </a:rPr>
            </a:br>
            <a:r>
              <a:rPr lang="en-US" altLang="en-US" sz="2000" b="1" dirty="0">
                <a:solidFill>
                  <a:srgbClr val="E1DC00"/>
                </a:solidFill>
                <a:effectLst>
                  <a:outerShdw blurRad="38100" dist="38100" dir="2700000" algn="tl">
                    <a:srgbClr val="C0C0C0"/>
                  </a:outerShdw>
                </a:effectLst>
              </a:rPr>
              <a:t>      (SPHENOID BONE)</a:t>
            </a: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5.</a:t>
            </a:r>
            <a:r>
              <a:rPr lang="en-US" altLang="en-US" sz="2000" b="1" dirty="0">
                <a:solidFill>
                  <a:srgbClr val="E1DC00"/>
                </a:solidFill>
                <a:effectLst>
                  <a:outerShdw blurRad="38100" dist="38100" dir="2700000" algn="tl">
                    <a:srgbClr val="C0C0C0"/>
                  </a:outerShdw>
                </a:effectLst>
              </a:rPr>
              <a:t> </a:t>
            </a:r>
            <a:r>
              <a:rPr lang="en-US" altLang="en-US" sz="2000" b="1" dirty="0">
                <a:solidFill>
                  <a:srgbClr val="C49F00"/>
                </a:solidFill>
                <a:effectLst>
                  <a:outerShdw blurRad="38100" dist="38100" dir="2700000" algn="tl">
                    <a:srgbClr val="C0C0C0"/>
                  </a:outerShdw>
                </a:effectLst>
              </a:rPr>
              <a:t>- OS ETHMOIDALE</a:t>
            </a:r>
            <a:br>
              <a:rPr lang="en-US" altLang="en-US" sz="2000" b="1" dirty="0">
                <a:solidFill>
                  <a:srgbClr val="C49F00"/>
                </a:solidFill>
                <a:effectLst>
                  <a:outerShdw blurRad="38100" dist="38100" dir="2700000" algn="tl">
                    <a:srgbClr val="C0C0C0"/>
                  </a:outerShdw>
                </a:effectLst>
              </a:rPr>
            </a:br>
            <a:r>
              <a:rPr lang="en-US" altLang="en-US" sz="2000" b="1" dirty="0">
                <a:solidFill>
                  <a:srgbClr val="C49F00"/>
                </a:solidFill>
                <a:effectLst>
                  <a:outerShdw blurRad="38100" dist="38100" dir="2700000" algn="tl">
                    <a:srgbClr val="C0C0C0"/>
                  </a:outerShdw>
                </a:effectLst>
              </a:rPr>
              <a:t>      (ETHMOID BONE)</a:t>
            </a:r>
          </a:p>
          <a:p>
            <a:pPr eaLnBrk="1" hangingPunct="1">
              <a:buFont typeface="Arial" panose="020B0604020202020204" pitchFamily="34" charset="0"/>
              <a:buNone/>
              <a:defRPr/>
            </a:pPr>
            <a:r>
              <a:rPr lang="en-US" altLang="en-US" sz="2000" b="1" dirty="0">
                <a:solidFill>
                  <a:srgbClr val="000000"/>
                </a:solidFill>
                <a:effectLst>
                  <a:outerShdw blurRad="38100" dist="38100" dir="2700000" algn="tl">
                    <a:srgbClr val="C0C0C0"/>
                  </a:outerShdw>
                </a:effectLst>
              </a:rPr>
              <a:t>6.</a:t>
            </a:r>
            <a:r>
              <a:rPr lang="en-US" altLang="en-US" sz="2000" b="1" dirty="0">
                <a:solidFill>
                  <a:srgbClr val="3FBD7E"/>
                </a:solidFill>
                <a:effectLst>
                  <a:outerShdw blurRad="38100" dist="38100" dir="2700000" algn="tl">
                    <a:srgbClr val="C0C0C0"/>
                  </a:outerShdw>
                </a:effectLst>
              </a:rPr>
              <a:t> - OS OCCIPITALE</a:t>
            </a:r>
            <a:br>
              <a:rPr lang="en-US" altLang="en-US" sz="2000" b="1" dirty="0">
                <a:solidFill>
                  <a:srgbClr val="3FBD7E"/>
                </a:solidFill>
                <a:effectLst>
                  <a:outerShdw blurRad="38100" dist="38100" dir="2700000" algn="tl">
                    <a:srgbClr val="C0C0C0"/>
                  </a:outerShdw>
                </a:effectLst>
              </a:rPr>
            </a:br>
            <a:r>
              <a:rPr lang="en-US" altLang="en-US" sz="2000" b="1" dirty="0">
                <a:solidFill>
                  <a:srgbClr val="3FBD7E"/>
                </a:solidFill>
                <a:effectLst>
                  <a:outerShdw blurRad="38100" dist="38100" dir="2700000" algn="tl">
                    <a:srgbClr val="C0C0C0"/>
                  </a:outerShdw>
                </a:effectLst>
              </a:rPr>
              <a:t>      (OCCIPITAL BONE)</a:t>
            </a:r>
          </a:p>
        </p:txBody>
      </p:sp>
      <p:sp>
        <p:nvSpPr>
          <p:cNvPr id="9220" name="Rectangle 6"/>
          <p:cNvSpPr>
            <a:spLocks noChangeArrowheads="1"/>
          </p:cNvSpPr>
          <p:nvPr/>
        </p:nvSpPr>
        <p:spPr bwMode="auto">
          <a:xfrm>
            <a:off x="755576" y="80635"/>
            <a:ext cx="8140370" cy="646331"/>
          </a:xfrm>
          <a:prstGeom prst="rect">
            <a:avLst/>
          </a:prstGeom>
          <a:noFill/>
          <a:ln w="9525">
            <a:noFill/>
            <a:miter lim="800000"/>
          </a:ln>
        </p:spPr>
        <p:txBody>
          <a:bodyPr wrap="none">
            <a:spAutoFit/>
          </a:bodyPr>
          <a:lstStyle/>
          <a:p>
            <a:pPr eaLnBrk="1" hangingPunct="1">
              <a:buFont typeface="Arial" panose="020B0604020202020204" pitchFamily="34" charset="0"/>
              <a:buNone/>
              <a:defRPr/>
            </a:pPr>
            <a:r>
              <a:rPr lang="en-US" altLang="en-US" sz="3600" b="1" noProof="1">
                <a:effectLst>
                  <a:outerShdw blurRad="38100" dist="38100" dir="2700000">
                    <a:srgbClr val="C0C0C0"/>
                  </a:outerShdw>
                </a:effectLst>
                <a:latin typeface="Comic Sans MS" panose="030F0702030302020204" pitchFamily="66" charset="0"/>
                <a:ea typeface="Arial" panose="020B0604020202020204" pitchFamily="34" charset="0"/>
                <a:cs typeface="+mn-ea"/>
              </a:rPr>
              <a:t>OSSA CRANII (NEUROCRANIUM)</a:t>
            </a:r>
            <a:endParaRPr lang="en-US" altLang="en-US" sz="3600" b="1" noProof="1">
              <a:effectLst>
                <a:outerShdw blurRad="38100" dist="38100" dir="2700000">
                  <a:srgbClr val="C0C0C0"/>
                </a:outerShdw>
              </a:effectLst>
              <a:latin typeface="Comic Sans MS" panose="030F0702030302020204" pitchFamily="66" charset="0"/>
            </a:endParaRPr>
          </a:p>
        </p:txBody>
      </p:sp>
      <p:sp>
        <p:nvSpPr>
          <p:cNvPr id="9221" name="Text Box 7"/>
          <p:cNvSpPr txBox="1">
            <a:spLocks noChangeArrowheads="1"/>
          </p:cNvSpPr>
          <p:nvPr/>
        </p:nvSpPr>
        <p:spPr bwMode="auto">
          <a:xfrm>
            <a:off x="6443663" y="1844675"/>
            <a:ext cx="8651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3600" b="1">
                <a:cs typeface="Arial" panose="020B0604020202020204" pitchFamily="34" charset="0"/>
              </a:rPr>
              <a:t>1</a:t>
            </a:r>
            <a:endParaRPr lang="en-US" altLang="sr-Latn-RS" sz="3600" b="1">
              <a:cs typeface="Arial" panose="020B0604020202020204" pitchFamily="34" charset="0"/>
            </a:endParaRPr>
          </a:p>
        </p:txBody>
      </p:sp>
      <p:sp>
        <p:nvSpPr>
          <p:cNvPr id="9222" name="Text Box 8"/>
          <p:cNvSpPr txBox="1">
            <a:spLocks noChangeArrowheads="1"/>
          </p:cNvSpPr>
          <p:nvPr/>
        </p:nvSpPr>
        <p:spPr bwMode="auto">
          <a:xfrm>
            <a:off x="6084888" y="2997200"/>
            <a:ext cx="5746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3600" b="1">
                <a:cs typeface="Arial" panose="020B0604020202020204" pitchFamily="34" charset="0"/>
              </a:rPr>
              <a:t>2</a:t>
            </a:r>
            <a:endParaRPr lang="en-US" altLang="sr-Latn-RS" sz="3600" b="1">
              <a:cs typeface="Arial" panose="020B0604020202020204" pitchFamily="34" charset="0"/>
            </a:endParaRPr>
          </a:p>
        </p:txBody>
      </p:sp>
      <p:sp>
        <p:nvSpPr>
          <p:cNvPr id="9223" name="Text Box 9"/>
          <p:cNvSpPr txBox="1">
            <a:spLocks noChangeArrowheads="1"/>
          </p:cNvSpPr>
          <p:nvPr/>
        </p:nvSpPr>
        <p:spPr bwMode="auto">
          <a:xfrm>
            <a:off x="4716463" y="1989138"/>
            <a:ext cx="503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3600" b="1">
                <a:cs typeface="Arial" panose="020B0604020202020204" pitchFamily="34" charset="0"/>
              </a:rPr>
              <a:t>3</a:t>
            </a:r>
            <a:endParaRPr lang="en-US" altLang="sr-Latn-RS" sz="3600" b="1">
              <a:cs typeface="Arial" panose="020B0604020202020204" pitchFamily="34" charset="0"/>
            </a:endParaRPr>
          </a:p>
        </p:txBody>
      </p:sp>
      <p:sp>
        <p:nvSpPr>
          <p:cNvPr id="9224" name="Text Box 10"/>
          <p:cNvSpPr txBox="1">
            <a:spLocks noChangeArrowheads="1"/>
          </p:cNvSpPr>
          <p:nvPr/>
        </p:nvSpPr>
        <p:spPr bwMode="auto">
          <a:xfrm>
            <a:off x="5003800" y="2924175"/>
            <a:ext cx="431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3600" b="1">
                <a:cs typeface="Arial" panose="020B0604020202020204" pitchFamily="34" charset="0"/>
              </a:rPr>
              <a:t>4</a:t>
            </a:r>
            <a:endParaRPr lang="en-US" altLang="sr-Latn-RS" sz="3600" b="1">
              <a:cs typeface="Arial" panose="020B0604020202020204" pitchFamily="34" charset="0"/>
            </a:endParaRPr>
          </a:p>
        </p:txBody>
      </p:sp>
      <p:sp>
        <p:nvSpPr>
          <p:cNvPr id="9225" name="Text Box 11"/>
          <p:cNvSpPr txBox="1">
            <a:spLocks noChangeArrowheads="1"/>
          </p:cNvSpPr>
          <p:nvPr/>
        </p:nvSpPr>
        <p:spPr bwMode="auto">
          <a:xfrm>
            <a:off x="7740650" y="3500438"/>
            <a:ext cx="503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3600" b="1">
                <a:cs typeface="Arial" panose="020B0604020202020204" pitchFamily="34" charset="0"/>
              </a:rPr>
              <a:t>6</a:t>
            </a:r>
            <a:endParaRPr lang="en-US" altLang="sr-Latn-RS" sz="3600" b="1">
              <a:cs typeface="Arial" panose="020B0604020202020204"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D371C-AA65-7D6A-2951-0445685E29A6}"/>
            </a:ext>
          </a:extLst>
        </p:cNvPr>
        <p:cNvGrpSpPr/>
        <p:nvPr/>
      </p:nvGrpSpPr>
      <p:grpSpPr>
        <a:xfrm>
          <a:off x="0" y="0"/>
          <a:ext cx="0" cy="0"/>
          <a:chOff x="0" y="0"/>
          <a:chExt cx="0" cy="0"/>
        </a:xfrm>
      </p:grpSpPr>
      <p:sp>
        <p:nvSpPr>
          <p:cNvPr id="24578" name="Title 1">
            <a:extLst>
              <a:ext uri="{FF2B5EF4-FFF2-40B4-BE49-F238E27FC236}">
                <a16:creationId xmlns:a16="http://schemas.microsoft.com/office/drawing/2014/main" id="{2F0CE624-E279-DC9D-1798-935682292096}"/>
              </a:ext>
            </a:extLst>
          </p:cNvPr>
          <p:cNvSpPr>
            <a:spLocks noGrp="1"/>
          </p:cNvSpPr>
          <p:nvPr>
            <p:ph type="title"/>
          </p:nvPr>
        </p:nvSpPr>
        <p:spPr>
          <a:xfrm>
            <a:off x="291513" y="764704"/>
            <a:ext cx="8229600" cy="2304256"/>
          </a:xfrm>
        </p:spPr>
        <p:txBody>
          <a:bodyPr/>
          <a:lstStyle/>
          <a:p>
            <a:pPr>
              <a:lnSpc>
                <a:spcPct val="80000"/>
              </a:lnSpc>
              <a:defRPr/>
            </a:pPr>
            <a:r>
              <a:rPr lang="sr-Latn-CS" altLang="sr-Latn-RS" sz="2000" b="1" dirty="0">
                <a:solidFill>
                  <a:srgbClr val="009900"/>
                </a:solidFill>
                <a:latin typeface="Times New Roman" panose="02020603050405020304" pitchFamily="18" charset="0"/>
                <a:cs typeface="Times New Roman" panose="02020603050405020304" pitchFamily="18" charset="0"/>
              </a:rPr>
              <a:t>Margo parietalis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posteriorly oriented:</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joins with parietal bone and forms </a:t>
            </a:r>
            <a:r>
              <a:rPr lang="sr-Latn-CS" altLang="sr-Latn-RS" sz="2000" dirty="0" err="1">
                <a:latin typeface="Times New Roman" panose="02020603050405020304" pitchFamily="18" charset="0"/>
                <a:cs typeface="Times New Roman" panose="02020603050405020304" pitchFamily="18" charset="0"/>
              </a:rPr>
              <a:t>sutura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coronalis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joins with sphenoid bone and forms </a:t>
            </a:r>
            <a:r>
              <a:rPr lang="sr-Latn-CS" altLang="sr-Latn-RS" sz="2000" dirty="0" err="1">
                <a:latin typeface="Times New Roman" panose="02020603050405020304" pitchFamily="18" charset="0"/>
                <a:cs typeface="Times New Roman" panose="02020603050405020304" pitchFamily="18" charset="0"/>
              </a:rPr>
              <a:t>sutura</a:t>
            </a:r>
            <a:r>
              <a:rPr lang="sr-Latn-CS"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sphenofrontalis</a:t>
            </a:r>
            <a:br>
              <a:rPr lang="en-GB" altLang="sr-Latn-RS" sz="2000" dirty="0">
                <a:latin typeface="Times New Roman" panose="02020603050405020304" pitchFamily="18" charset="0"/>
                <a:cs typeface="Times New Roman" panose="02020603050405020304" pitchFamily="18" charset="0"/>
              </a:rPr>
            </a:br>
            <a:br>
              <a:rPr lang="en-GB" altLang="sr-Latn-RS" sz="2000" dirty="0">
                <a:solidFill>
                  <a:srgbClr val="00B050"/>
                </a:solidFill>
                <a:latin typeface="Times New Roman" panose="02020603050405020304" pitchFamily="18" charset="0"/>
                <a:cs typeface="Times New Roman" panose="02020603050405020304" pitchFamily="18" charset="0"/>
              </a:rPr>
            </a:br>
            <a:r>
              <a:rPr lang="en-GB" sz="2000" b="1" i="0" dirty="0">
                <a:solidFill>
                  <a:srgbClr val="00B050"/>
                </a:solidFill>
                <a:effectLst/>
                <a:latin typeface="Times New Roman" panose="02020603050405020304" pitchFamily="18" charset="0"/>
                <a:cs typeface="Times New Roman" panose="02020603050405020304" pitchFamily="18" charset="0"/>
              </a:rPr>
              <a:t>The orbital part </a:t>
            </a:r>
            <a:r>
              <a:rPr lang="en-GB" sz="2000" b="0" i="0" dirty="0">
                <a:solidFill>
                  <a:srgbClr val="495354"/>
                </a:solidFill>
                <a:effectLst/>
                <a:latin typeface="Times New Roman" panose="02020603050405020304" pitchFamily="18" charset="0"/>
                <a:cs typeface="Times New Roman" panose="02020603050405020304" pitchFamily="18" charset="0"/>
              </a:rPr>
              <a:t>articulates with the sphenoid bone, ethmoid bone (</a:t>
            </a:r>
            <a:r>
              <a:rPr lang="en-GB" sz="2000" b="0" i="0" u="sng" dirty="0" err="1">
                <a:solidFill>
                  <a:srgbClr val="495354"/>
                </a:solidFill>
                <a:effectLst/>
                <a:latin typeface="Times New Roman" panose="02020603050405020304" pitchFamily="18" charset="0"/>
                <a:cs typeface="Times New Roman" panose="02020603050405020304" pitchFamily="18" charset="0"/>
              </a:rPr>
              <a:t>sutura</a:t>
            </a:r>
            <a:r>
              <a:rPr lang="en-GB" sz="2000" b="0" i="0" u="sng" dirty="0">
                <a:solidFill>
                  <a:srgbClr val="495354"/>
                </a:solidFill>
                <a:effectLst/>
                <a:latin typeface="Times New Roman" panose="02020603050405020304" pitchFamily="18" charset="0"/>
                <a:cs typeface="Times New Roman" panose="02020603050405020304" pitchFamily="18" charset="0"/>
              </a:rPr>
              <a:t> </a:t>
            </a:r>
            <a:r>
              <a:rPr lang="en-GB" sz="2000" b="0" i="0" u="sng" dirty="0" err="1">
                <a:solidFill>
                  <a:srgbClr val="495354"/>
                </a:solidFill>
                <a:effectLst/>
                <a:latin typeface="Times New Roman" panose="02020603050405020304" pitchFamily="18" charset="0"/>
                <a:cs typeface="Times New Roman" panose="02020603050405020304" pitchFamily="18" charset="0"/>
              </a:rPr>
              <a:t>frontoethmoidalis</a:t>
            </a:r>
            <a:r>
              <a:rPr lang="en-GB" sz="2000" b="0" i="0" dirty="0">
                <a:solidFill>
                  <a:srgbClr val="495354"/>
                </a:solidFill>
                <a:effectLst/>
                <a:latin typeface="Times New Roman" panose="02020603050405020304" pitchFamily="18" charset="0"/>
                <a:cs typeface="Times New Roman" panose="02020603050405020304" pitchFamily="18" charset="0"/>
              </a:rPr>
              <a:t>), and the lacrimal bones (</a:t>
            </a:r>
            <a:r>
              <a:rPr lang="en-GB" sz="2000" b="0" i="0" u="sng" dirty="0" err="1">
                <a:solidFill>
                  <a:srgbClr val="495354"/>
                </a:solidFill>
                <a:effectLst/>
                <a:latin typeface="Times New Roman" panose="02020603050405020304" pitchFamily="18" charset="0"/>
                <a:cs typeface="Times New Roman" panose="02020603050405020304" pitchFamily="18" charset="0"/>
              </a:rPr>
              <a:t>sutura</a:t>
            </a:r>
            <a:r>
              <a:rPr lang="en-GB" sz="2000" b="0" i="0" u="sng" dirty="0">
                <a:solidFill>
                  <a:srgbClr val="495354"/>
                </a:solidFill>
                <a:effectLst/>
                <a:latin typeface="Times New Roman" panose="02020603050405020304" pitchFamily="18" charset="0"/>
                <a:cs typeface="Times New Roman" panose="02020603050405020304" pitchFamily="18" charset="0"/>
              </a:rPr>
              <a:t> </a:t>
            </a:r>
            <a:r>
              <a:rPr lang="en-GB" sz="2000" b="0" i="0" u="sng" dirty="0" err="1">
                <a:solidFill>
                  <a:srgbClr val="495354"/>
                </a:solidFill>
                <a:effectLst/>
                <a:latin typeface="Times New Roman" panose="02020603050405020304" pitchFamily="18" charset="0"/>
                <a:cs typeface="Times New Roman" panose="02020603050405020304" pitchFamily="18" charset="0"/>
              </a:rPr>
              <a:t>frontolacrimalis</a:t>
            </a:r>
            <a:r>
              <a:rPr lang="en-GB" sz="2000" b="0" i="0" dirty="0">
                <a:solidFill>
                  <a:srgbClr val="495354"/>
                </a:solidFill>
                <a:effectLst/>
                <a:latin typeface="Times New Roman" panose="02020603050405020304" pitchFamily="18" charset="0"/>
                <a:cs typeface="Times New Roman" panose="02020603050405020304" pitchFamily="18" charset="0"/>
              </a:rPr>
              <a:t>).</a:t>
            </a:r>
            <a:br>
              <a:rPr lang="en-GB" sz="2000" dirty="0">
                <a:latin typeface="Times New Roman" panose="02020603050405020304" pitchFamily="18" charset="0"/>
                <a:cs typeface="Times New Roman" panose="02020603050405020304" pitchFamily="18" charset="0"/>
              </a:rPr>
            </a:br>
            <a:br>
              <a:rPr lang="sr-Latn-CS" altLang="sr-Latn-RS" sz="2000" dirty="0">
                <a:latin typeface="Times New Roman" panose="02020603050405020304" pitchFamily="18" charset="0"/>
                <a:cs typeface="Times New Roman" panose="02020603050405020304" pitchFamily="18" charset="0"/>
              </a:rPr>
            </a:br>
            <a:endParaRPr lang="en-US" altLang="sr-Latn-RS" sz="2000" dirty="0">
              <a:latin typeface="Times New Roman" panose="02020603050405020304" pitchFamily="18" charset="0"/>
              <a:cs typeface="Times New Roman" panose="02020603050405020304" pitchFamily="18" charset="0"/>
            </a:endParaRPr>
          </a:p>
        </p:txBody>
      </p:sp>
      <p:pic>
        <p:nvPicPr>
          <p:cNvPr id="24579" name="Picture 2">
            <a:extLst>
              <a:ext uri="{FF2B5EF4-FFF2-40B4-BE49-F238E27FC236}">
                <a16:creationId xmlns:a16="http://schemas.microsoft.com/office/drawing/2014/main" id="{32F83E2A-1C6F-8022-9B22-838DF36314B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7055" t="10187" r="23402" b="9309"/>
          <a:stretch>
            <a:fillRect/>
          </a:stretch>
        </p:blipFill>
        <p:spPr>
          <a:xfrm>
            <a:off x="277449" y="2924944"/>
            <a:ext cx="4608511" cy="3583172"/>
          </a:xfrm>
          <a:noFill/>
        </p:spPr>
      </p:pic>
      <p:sp>
        <p:nvSpPr>
          <p:cNvPr id="2" name="Title 1">
            <a:extLst>
              <a:ext uri="{FF2B5EF4-FFF2-40B4-BE49-F238E27FC236}">
                <a16:creationId xmlns:a16="http://schemas.microsoft.com/office/drawing/2014/main" id="{8B92237F-DDE6-2A55-4D07-6C915F792D58}"/>
              </a:ext>
            </a:extLst>
          </p:cNvPr>
          <p:cNvSpPr txBox="1">
            <a:spLocks/>
          </p:cNvSpPr>
          <p:nvPr/>
        </p:nvSpPr>
        <p:spPr bwMode="auto">
          <a:xfrm>
            <a:off x="1619672" y="25991"/>
            <a:ext cx="6131024" cy="95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p>
          <a:p>
            <a:pPr algn="ctr"/>
            <a:r>
              <a:rPr lang="en-GB" altLang="sr-Latn-RS" sz="2800" b="1" kern="0" dirty="0">
                <a:latin typeface="Times New Roman" panose="02020603050405020304" pitchFamily="18" charset="0"/>
                <a:ea typeface="SimSun" panose="02010600030101010101" pitchFamily="2" charset="-122"/>
              </a:rPr>
              <a:t>-MARGINS AND JOINTS-</a:t>
            </a:r>
            <a:endParaRPr lang="sr-Latn-CS" altLang="sr-Latn-RS" sz="2800" b="1" kern="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74161766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p:cNvSpPr txBox="1">
            <a:spLocks noChangeArrowheads="1"/>
          </p:cNvSpPr>
          <p:nvPr/>
        </p:nvSpPr>
        <p:spPr bwMode="auto">
          <a:xfrm>
            <a:off x="251520" y="1129711"/>
            <a:ext cx="6768752"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r>
              <a:rPr lang="sr-Latn-CS" altLang="en-US" dirty="0">
                <a:latin typeface="Constantia" panose="02030602050306030303" pitchFamily="18" charset="0"/>
              </a:rPr>
            </a:br>
            <a:endParaRPr lang="en-GB" altLang="en-US" dirty="0">
              <a:latin typeface="Times New Roman" panose="02020603050405020304" pitchFamily="18" charset="0"/>
              <a:cs typeface="Times New Roman" panose="02020603050405020304" pitchFamily="18" charset="0"/>
            </a:endParaRPr>
          </a:p>
          <a:p>
            <a:pPr eaLnBrk="1" hangingPunct="1"/>
            <a:r>
              <a:rPr lang="en-GB" altLang="en-US" dirty="0">
                <a:latin typeface="Times New Roman" panose="02020603050405020304" pitchFamily="18" charset="0"/>
                <a:cs typeface="Times New Roman" panose="02020603050405020304" pitchFamily="18" charset="0"/>
              </a:rPr>
              <a:t>- paired; divided by bony septum</a:t>
            </a:r>
            <a:br>
              <a:rPr lang="en-GB" altLang="en-US" dirty="0">
                <a:latin typeface="Times New Roman" panose="02020603050405020304" pitchFamily="18" charset="0"/>
                <a:cs typeface="Times New Roman" panose="02020603050405020304" pitchFamily="18" charset="0"/>
              </a:rPr>
            </a:br>
            <a:r>
              <a:rPr lang="en-GB" altLang="en-US" dirty="0">
                <a:latin typeface="Times New Roman" panose="02020603050405020304" pitchFamily="18" charset="0"/>
                <a:cs typeface="Times New Roman" panose="02020603050405020304" pitchFamily="18" charset="0"/>
              </a:rPr>
              <a:t> (septum </a:t>
            </a:r>
            <a:r>
              <a:rPr lang="en-GB" altLang="en-US" dirty="0" err="1">
                <a:latin typeface="Times New Roman" panose="02020603050405020304" pitchFamily="18" charset="0"/>
                <a:cs typeface="Times New Roman" panose="02020603050405020304" pitchFamily="18" charset="0"/>
              </a:rPr>
              <a:t>sinuum</a:t>
            </a:r>
            <a:r>
              <a:rPr lang="en-GB" altLang="en-US" dirty="0">
                <a:latin typeface="Times New Roman" panose="02020603050405020304" pitchFamily="18" charset="0"/>
                <a:cs typeface="Times New Roman" panose="02020603050405020304" pitchFamily="18" charset="0"/>
              </a:rPr>
              <a:t> </a:t>
            </a:r>
            <a:r>
              <a:rPr lang="en-GB" altLang="en-US" dirty="0" err="1">
                <a:latin typeface="Times New Roman" panose="02020603050405020304" pitchFamily="18" charset="0"/>
                <a:cs typeface="Times New Roman" panose="02020603050405020304" pitchFamily="18" charset="0"/>
              </a:rPr>
              <a:t>frontalium</a:t>
            </a:r>
            <a:r>
              <a:rPr lang="en-GB" altLang="en-US" dirty="0">
                <a:latin typeface="Times New Roman" panose="02020603050405020304" pitchFamily="18" charset="0"/>
                <a:cs typeface="Times New Roman" panose="02020603050405020304" pitchFamily="18" charset="0"/>
              </a:rPr>
              <a:t>)</a:t>
            </a:r>
            <a:br>
              <a:rPr lang="sr-Latn-CS" altLang="en-US" dirty="0">
                <a:latin typeface="Times New Roman" panose="02020603050405020304" pitchFamily="18" charset="0"/>
                <a:cs typeface="Times New Roman" panose="02020603050405020304" pitchFamily="18" charset="0"/>
              </a:rPr>
            </a:b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a:t>
            </a:r>
            <a:r>
              <a:rPr lang="en-GB" altLang="en-US" dirty="0">
                <a:latin typeface="Times New Roman" panose="02020603050405020304" pitchFamily="18" charset="0"/>
                <a:cs typeface="Times New Roman" panose="02020603050405020304" pitchFamily="18" charset="0"/>
              </a:rPr>
              <a:t>walls</a:t>
            </a:r>
            <a:r>
              <a:rPr lang="sr-Latn-CS" altLang="en-US" dirty="0">
                <a:latin typeface="Times New Roman" panose="02020603050405020304" pitchFamily="18" charset="0"/>
                <a:cs typeface="Times New Roman" panose="02020603050405020304" pitchFamily="18" charset="0"/>
              </a:rPr>
              <a:t>:</a:t>
            </a: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 </a:t>
            </a:r>
            <a:r>
              <a:rPr lang="en-GB" altLang="en-US" dirty="0">
                <a:latin typeface="Times New Roman" panose="02020603050405020304" pitchFamily="18" charset="0"/>
                <a:cs typeface="Times New Roman" panose="02020603050405020304" pitchFamily="18" charset="0"/>
              </a:rPr>
              <a:t>anterior: external surface of </a:t>
            </a:r>
            <a:r>
              <a:rPr lang="en-GB" altLang="en-US" dirty="0" err="1">
                <a:latin typeface="Times New Roman" panose="02020603050405020304" pitchFamily="18" charset="0"/>
                <a:cs typeface="Times New Roman" panose="02020603050405020304" pitchFamily="18" charset="0"/>
              </a:rPr>
              <a:t>aquama</a:t>
            </a: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 </a:t>
            </a:r>
            <a:r>
              <a:rPr lang="en-GB" altLang="en-US" dirty="0">
                <a:latin typeface="Times New Roman" panose="02020603050405020304" pitchFamily="18" charset="0"/>
                <a:cs typeface="Times New Roman" panose="02020603050405020304" pitchFamily="18" charset="0"/>
              </a:rPr>
              <a:t>posterior: inner surface of squama</a:t>
            </a: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 </a:t>
            </a:r>
            <a:r>
              <a:rPr lang="en-GB" altLang="en-US" dirty="0">
                <a:latin typeface="Times New Roman" panose="02020603050405020304" pitchFamily="18" charset="0"/>
                <a:cs typeface="Times New Roman" panose="02020603050405020304" pitchFamily="18" charset="0"/>
              </a:rPr>
              <a:t>inferior (floor): orbital and nasal part</a:t>
            </a: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 </a:t>
            </a:r>
            <a:r>
              <a:rPr lang="en-GB" altLang="en-US" dirty="0">
                <a:latin typeface="Times New Roman" panose="02020603050405020304" pitchFamily="18" charset="0"/>
                <a:cs typeface="Times New Roman" panose="02020603050405020304" pitchFamily="18" charset="0"/>
              </a:rPr>
              <a:t>medial:</a:t>
            </a:r>
            <a:r>
              <a:rPr lang="sr-Latn-CS" altLang="en-US" dirty="0">
                <a:latin typeface="Times New Roman" panose="02020603050405020304" pitchFamily="18" charset="0"/>
                <a:cs typeface="Times New Roman" panose="02020603050405020304" pitchFamily="18" charset="0"/>
              </a:rPr>
              <a:t> </a:t>
            </a:r>
            <a:r>
              <a:rPr lang="en-GB" altLang="en-US" dirty="0">
                <a:latin typeface="Times New Roman" panose="02020603050405020304" pitchFamily="18" charset="0"/>
                <a:cs typeface="Times New Roman" panose="02020603050405020304" pitchFamily="18" charset="0"/>
              </a:rPr>
              <a:t>septum</a:t>
            </a:r>
            <a:br>
              <a:rPr lang="sr-Latn-CS" altLang="en-US" dirty="0">
                <a:latin typeface="Times New Roman" panose="02020603050405020304" pitchFamily="18" charset="0"/>
                <a:cs typeface="Times New Roman" panose="02020603050405020304" pitchFamily="18" charset="0"/>
              </a:rPr>
            </a:b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a:t>
            </a:r>
            <a:r>
              <a:rPr lang="en-GB" altLang="en-US" dirty="0">
                <a:latin typeface="Times New Roman" panose="02020603050405020304" pitchFamily="18" charset="0"/>
                <a:cs typeface="Times New Roman" panose="02020603050405020304" pitchFamily="18" charset="0"/>
              </a:rPr>
              <a:t>on medial part of floor</a:t>
            </a:r>
            <a:r>
              <a:rPr lang="sr-Latn-CS" altLang="en-US" dirty="0">
                <a:latin typeface="Times New Roman" panose="02020603050405020304" pitchFamily="18" charset="0"/>
                <a:cs typeface="Times New Roman" panose="02020603050405020304" pitchFamily="18" charset="0"/>
              </a:rPr>
              <a:t>, </a:t>
            </a:r>
            <a:r>
              <a:rPr lang="en-GB" altLang="en-US" dirty="0">
                <a:latin typeface="Times New Roman" panose="02020603050405020304" pitchFamily="18" charset="0"/>
                <a:cs typeface="Times New Roman" panose="02020603050405020304" pitchFamily="18" charset="0"/>
              </a:rPr>
              <a:t>adjacent to septum,</a:t>
            </a:r>
            <a:br>
              <a:rPr lang="en-GB" altLang="en-US" dirty="0">
                <a:latin typeface="Times New Roman" panose="02020603050405020304" pitchFamily="18" charset="0"/>
                <a:cs typeface="Times New Roman" panose="02020603050405020304" pitchFamily="18" charset="0"/>
              </a:rPr>
            </a:br>
            <a:r>
              <a:rPr lang="en-GB" altLang="en-US" dirty="0">
                <a:latin typeface="Times New Roman" panose="02020603050405020304" pitchFamily="18" charset="0"/>
                <a:cs typeface="Times New Roman" panose="02020603050405020304" pitchFamily="18" charset="0"/>
              </a:rPr>
              <a:t>  there is opening (</a:t>
            </a:r>
            <a:r>
              <a:rPr lang="sr-Latn-CS" altLang="en-US" dirty="0" err="1">
                <a:latin typeface="Times New Roman" panose="02020603050405020304" pitchFamily="18" charset="0"/>
                <a:cs typeface="Times New Roman" panose="02020603050405020304" pitchFamily="18" charset="0"/>
              </a:rPr>
              <a:t>apertura</a:t>
            </a:r>
            <a:r>
              <a:rPr lang="sr-Latn-CS" altLang="en-US" dirty="0">
                <a:latin typeface="Times New Roman" panose="02020603050405020304" pitchFamily="18" charset="0"/>
                <a:cs typeface="Times New Roman" panose="02020603050405020304" pitchFamily="18" charset="0"/>
              </a:rPr>
              <a:t> sinus</a:t>
            </a:r>
            <a:br>
              <a:rPr lang="sr-Latn-CS" altLang="en-US" dirty="0">
                <a:latin typeface="Times New Roman" panose="02020603050405020304" pitchFamily="18" charset="0"/>
                <a:cs typeface="Times New Roman" panose="02020603050405020304" pitchFamily="18" charset="0"/>
              </a:rPr>
            </a:br>
            <a:r>
              <a:rPr lang="sr-Latn-CS" altLang="en-US" dirty="0">
                <a:latin typeface="Times New Roman" panose="02020603050405020304" pitchFamily="18" charset="0"/>
                <a:cs typeface="Times New Roman" panose="02020603050405020304" pitchFamily="18" charset="0"/>
              </a:rPr>
              <a:t>  </a:t>
            </a:r>
            <a:r>
              <a:rPr lang="sr-Latn-CS" altLang="en-US" dirty="0" err="1">
                <a:latin typeface="Times New Roman" panose="02020603050405020304" pitchFamily="18" charset="0"/>
                <a:cs typeface="Times New Roman" panose="02020603050405020304" pitchFamily="18" charset="0"/>
              </a:rPr>
              <a:t>frontalis</a:t>
            </a:r>
            <a:r>
              <a:rPr lang="sr-Latn-CS" altLang="en-US" dirty="0">
                <a:latin typeface="Times New Roman" panose="02020603050405020304" pitchFamily="18" charset="0"/>
                <a:cs typeface="Times New Roman" panose="02020603050405020304" pitchFamily="18" charset="0"/>
              </a:rPr>
              <a:t>)</a:t>
            </a:r>
            <a:r>
              <a:rPr lang="en-GB" altLang="en-US" dirty="0">
                <a:latin typeface="Times New Roman" panose="02020603050405020304" pitchFamily="18" charset="0"/>
                <a:cs typeface="Times New Roman" panose="02020603050405020304" pitchFamily="18" charset="0"/>
              </a:rPr>
              <a:t> that is entrance into frontonasal</a:t>
            </a:r>
            <a:br>
              <a:rPr lang="en-GB" altLang="en-US" dirty="0">
                <a:latin typeface="Times New Roman" panose="02020603050405020304" pitchFamily="18" charset="0"/>
                <a:cs typeface="Times New Roman" panose="02020603050405020304" pitchFamily="18" charset="0"/>
              </a:rPr>
            </a:br>
            <a:r>
              <a:rPr lang="en-GB" altLang="en-US" dirty="0">
                <a:latin typeface="Times New Roman" panose="02020603050405020304" pitchFamily="18" charset="0"/>
                <a:cs typeface="Times New Roman" panose="02020603050405020304" pitchFamily="18" charset="0"/>
              </a:rPr>
              <a:t>  duct that opens into nasal cavity (into</a:t>
            </a:r>
            <a:br>
              <a:rPr lang="en-GB" altLang="en-US" dirty="0">
                <a:latin typeface="Times New Roman" panose="02020603050405020304" pitchFamily="18" charset="0"/>
                <a:cs typeface="Times New Roman" panose="02020603050405020304" pitchFamily="18" charset="0"/>
              </a:rPr>
            </a:br>
            <a:r>
              <a:rPr lang="en-GB" altLang="en-US" dirty="0">
                <a:latin typeface="Times New Roman" panose="02020603050405020304" pitchFamily="18" charset="0"/>
                <a:cs typeface="Times New Roman" panose="02020603050405020304" pitchFamily="18" charset="0"/>
              </a:rPr>
              <a:t>  middle nasal meatus- meatus nasi </a:t>
            </a:r>
            <a:r>
              <a:rPr lang="en-GB" altLang="en-US" dirty="0" err="1">
                <a:latin typeface="Times New Roman" panose="02020603050405020304" pitchFamily="18" charset="0"/>
                <a:cs typeface="Times New Roman" panose="02020603050405020304" pitchFamily="18" charset="0"/>
              </a:rPr>
              <a:t>medius</a:t>
            </a:r>
            <a:r>
              <a:rPr lang="en-GB" altLang="en-US" dirty="0">
                <a:latin typeface="Times New Roman" panose="02020603050405020304" pitchFamily="18" charset="0"/>
                <a:cs typeface="Times New Roman" panose="02020603050405020304" pitchFamily="18" charset="0"/>
              </a:rPr>
              <a:t>);</a:t>
            </a:r>
            <a:br>
              <a:rPr lang="en-GB" altLang="en-US" dirty="0">
                <a:latin typeface="Times New Roman" panose="02020603050405020304" pitchFamily="18" charset="0"/>
                <a:cs typeface="Times New Roman" panose="02020603050405020304" pitchFamily="18" charset="0"/>
              </a:rPr>
            </a:br>
            <a:r>
              <a:rPr lang="en-GB" altLang="en-US" dirty="0">
                <a:latin typeface="Times New Roman" panose="02020603050405020304" pitchFamily="18" charset="0"/>
                <a:cs typeface="Times New Roman" panose="02020603050405020304" pitchFamily="18" charset="0"/>
              </a:rPr>
              <a:t>  this duct is 4-6 mm long</a:t>
            </a:r>
            <a:br>
              <a:rPr lang="sr-Latn-CS" altLang="en-US" dirty="0">
                <a:latin typeface="Times New Roman" panose="02020603050405020304" pitchFamily="18" charset="0"/>
                <a:cs typeface="Times New Roman" panose="02020603050405020304" pitchFamily="18" charset="0"/>
              </a:rPr>
            </a:br>
            <a:endParaRPr lang="en-GB" altLang="en-US" dirty="0">
              <a:latin typeface="Times New Roman" panose="02020603050405020304" pitchFamily="18" charset="0"/>
              <a:cs typeface="Times New Roman" panose="02020603050405020304" pitchFamily="18" charset="0"/>
            </a:endParaRPr>
          </a:p>
          <a:p>
            <a:pPr eaLnBrk="1" hangingPunct="1"/>
            <a:r>
              <a:rPr lang="en-GB" altLang="en-US" dirty="0">
                <a:latin typeface="Times New Roman" panose="02020603050405020304" pitchFamily="18" charset="0"/>
                <a:cs typeface="Times New Roman" panose="02020603050405020304" pitchFamily="18" charset="0"/>
              </a:rPr>
              <a:t>- </a:t>
            </a:r>
            <a:r>
              <a:rPr lang="en-GB" b="0" i="0" dirty="0">
                <a:solidFill>
                  <a:srgbClr val="495354"/>
                </a:solidFill>
                <a:effectLst/>
                <a:latin typeface="Times New Roman" panose="02020603050405020304" pitchFamily="18" charset="0"/>
                <a:cs typeface="Times New Roman" panose="02020603050405020304" pitchFamily="18" charset="0"/>
              </a:rPr>
              <a:t>The frontal sinus, like the other paranasal sinuses, is lined by a respiratory mucus membrane which produces a film of mucous.</a:t>
            </a:r>
            <a:endParaRPr lang="sr-Latn-CS" altLang="en-US" dirty="0">
              <a:latin typeface="Times New Roman" panose="02020603050405020304" pitchFamily="18" charset="0"/>
              <a:cs typeface="Times New Roman" panose="02020603050405020304" pitchFamily="18" charset="0"/>
            </a:endParaRPr>
          </a:p>
        </p:txBody>
      </p:sp>
      <p:sp>
        <p:nvSpPr>
          <p:cNvPr id="39939" name="Title 1"/>
          <p:cNvSpPr txBox="1">
            <a:spLocks noChangeArrowheads="1"/>
          </p:cNvSpPr>
          <p:nvPr/>
        </p:nvSpPr>
        <p:spPr bwMode="auto">
          <a:xfrm>
            <a:off x="251520" y="116632"/>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frontalis</a:t>
            </a:r>
            <a:endParaRPr lang="sr-Latn-CS" altLang="en-US" sz="4100" dirty="0">
              <a:solidFill>
                <a:schemeClr val="tx2"/>
              </a:solidFill>
              <a:latin typeface="Calibri" panose="020F0502020204030204" pitchFamily="34" charset="0"/>
            </a:endParaRPr>
          </a:p>
        </p:txBody>
      </p:sp>
      <p:pic>
        <p:nvPicPr>
          <p:cNvPr id="39940" name="Picture 4" descr="new-9.jpg"/>
          <p:cNvPicPr>
            <a:picLocks noChangeAspect="1" noChangeArrowheads="1"/>
          </p:cNvPicPr>
          <p:nvPr/>
        </p:nvPicPr>
        <p:blipFill>
          <a:blip r:embed="rId2">
            <a:extLst>
              <a:ext uri="{28A0092B-C50C-407E-A947-70E740481C1C}">
                <a14:useLocalDpi xmlns:a14="http://schemas.microsoft.com/office/drawing/2010/main" val="0"/>
              </a:ext>
            </a:extLst>
          </a:blip>
          <a:srcRect t="10915"/>
          <a:stretch>
            <a:fillRect/>
          </a:stretch>
        </p:blipFill>
        <p:spPr bwMode="auto">
          <a:xfrm>
            <a:off x="4366320" y="2142790"/>
            <a:ext cx="4751414" cy="364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E8E39D7-381D-FD85-FA0C-8329D928C2EE}"/>
              </a:ext>
            </a:extLst>
          </p:cNvPr>
          <p:cNvSpPr txBox="1"/>
          <p:nvPr/>
        </p:nvSpPr>
        <p:spPr>
          <a:xfrm>
            <a:off x="0" y="668046"/>
            <a:ext cx="8972549" cy="923330"/>
          </a:xfrm>
          <a:prstGeom prst="rect">
            <a:avLst/>
          </a:prstGeom>
          <a:noFill/>
        </p:spPr>
        <p:txBody>
          <a:bodyPr wrap="square">
            <a:spAutoFit/>
          </a:bodyPr>
          <a:lstStyle/>
          <a:p>
            <a:r>
              <a:rPr lang="en-GB" b="0" i="0" dirty="0">
                <a:solidFill>
                  <a:srgbClr val="495354"/>
                </a:solidFill>
                <a:effectLst/>
                <a:latin typeface="Times New Roman" panose="02020603050405020304" pitchFamily="18" charset="0"/>
                <a:cs typeface="Times New Roman" panose="02020603050405020304" pitchFamily="18" charset="0"/>
              </a:rPr>
              <a:t>The frontal sinuses are paired air-filled cavities in </a:t>
            </a:r>
            <a:r>
              <a:rPr lang="en-GB" b="0" i="0" u="sng" dirty="0">
                <a:solidFill>
                  <a:srgbClr val="495354"/>
                </a:solidFill>
                <a:effectLst/>
                <a:latin typeface="Times New Roman" panose="02020603050405020304" pitchFamily="18" charset="0"/>
                <a:cs typeface="Times New Roman" panose="02020603050405020304" pitchFamily="18" charset="0"/>
              </a:rPr>
              <a:t>frontal bone</a:t>
            </a:r>
            <a:r>
              <a:rPr lang="en-GB" b="0" i="0" dirty="0">
                <a:solidFill>
                  <a:srgbClr val="495354"/>
                </a:solidFill>
                <a:effectLst/>
                <a:latin typeface="Times New Roman" panose="02020603050405020304" pitchFamily="18" charset="0"/>
                <a:cs typeface="Times New Roman" panose="02020603050405020304" pitchFamily="18" charset="0"/>
              </a:rPr>
              <a:t> and one of the four</a:t>
            </a:r>
            <a:r>
              <a:rPr lang="en-GB" dirty="0">
                <a:solidFill>
                  <a:srgbClr val="495354"/>
                </a:solidFill>
                <a:latin typeface="Times New Roman" panose="02020603050405020304" pitchFamily="18" charset="0"/>
                <a:cs typeface="Times New Roman" panose="02020603050405020304" pitchFamily="18" charset="0"/>
              </a:rPr>
              <a:t> different</a:t>
            </a:r>
            <a:r>
              <a:rPr lang="en-GB" b="0" i="0" dirty="0">
                <a:solidFill>
                  <a:srgbClr val="495354"/>
                </a:solidFill>
                <a:effectLst/>
                <a:latin typeface="Times New Roman" panose="02020603050405020304" pitchFamily="18" charset="0"/>
                <a:cs typeface="Times New Roman" panose="02020603050405020304" pitchFamily="18" charset="0"/>
              </a:rPr>
              <a:t> </a:t>
            </a:r>
            <a:r>
              <a:rPr lang="en-GB" b="0" i="0" u="sng" dirty="0">
                <a:solidFill>
                  <a:srgbClr val="495354"/>
                </a:solidFill>
                <a:effectLst/>
                <a:latin typeface="Times New Roman" panose="02020603050405020304" pitchFamily="18" charset="0"/>
                <a:cs typeface="Times New Roman" panose="02020603050405020304" pitchFamily="18" charset="0"/>
              </a:rPr>
              <a:t>paranasal sinuses</a:t>
            </a:r>
            <a:r>
              <a:rPr lang="en-GB" b="0" i="0" dirty="0">
                <a:solidFill>
                  <a:srgbClr val="495354"/>
                </a:solidFill>
                <a:effectLst/>
                <a:latin typeface="Times New Roman" panose="02020603050405020304" pitchFamily="18" charset="0"/>
                <a:cs typeface="Times New Roman" panose="02020603050405020304" pitchFamily="18" charset="0"/>
              </a:rPr>
              <a:t>, along with the maxillary sinus, sphenoidal sinus and ethmoidal air cells. They are the most superior of these sinuses and typically appear triangular-shaped.</a:t>
            </a:r>
            <a:endParaRPr lang="en-GB"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itle 3"/>
          <p:cNvSpPr>
            <a:spLocks noGrp="1"/>
          </p:cNvSpPr>
          <p:nvPr>
            <p:ph type="title"/>
          </p:nvPr>
        </p:nvSpPr>
        <p:spPr>
          <a:xfrm>
            <a:off x="285750" y="183242"/>
            <a:ext cx="8229600" cy="1485220"/>
          </a:xfrm>
        </p:spPr>
        <p:txBody>
          <a:bodyPr/>
          <a:lstStyle/>
          <a:p>
            <a:r>
              <a:rPr lang="en-GB" sz="1800" b="0" i="0" dirty="0">
                <a:solidFill>
                  <a:srgbClr val="495354"/>
                </a:solidFill>
                <a:effectLst/>
                <a:latin typeface="Times New Roman" panose="02020603050405020304" pitchFamily="18" charset="0"/>
                <a:cs typeface="Times New Roman" panose="02020603050405020304" pitchFamily="18" charset="0"/>
              </a:rPr>
              <a:t>The frontal sinus has several potential functions. The mucosal lining helps to warm and humidify inhaled air entering from the nasal cavity, whilst its presence as a hollow space in the frontal bone lightens the mass of the skull, allowing the muscles that move the head and neck to work more efficiently. Paranasal sinuses are also thought to enhance the resonance of speech. </a:t>
            </a:r>
            <a:endParaRPr lang="en-US" altLang="sr-Latn-RS" sz="1800" dirty="0">
              <a:latin typeface="Times New Roman" panose="02020603050405020304" pitchFamily="18" charset="0"/>
              <a:cs typeface="Times New Roman" panose="02020603050405020304" pitchFamily="18" charset="0"/>
            </a:endParaRPr>
          </a:p>
        </p:txBody>
      </p:sp>
      <p:sp>
        <p:nvSpPr>
          <p:cNvPr id="26627" name="Content Placeholder 4"/>
          <p:cNvSpPr>
            <a:spLocks noGrp="1"/>
          </p:cNvSpPr>
          <p:nvPr>
            <p:ph sz="half" idx="1"/>
          </p:nvPr>
        </p:nvSpPr>
        <p:spPr/>
        <p:txBody>
          <a:bodyPr/>
          <a:lstStyle/>
          <a:p>
            <a:endParaRPr lang="en-US" altLang="sr-Latn-RS" dirty="0"/>
          </a:p>
          <a:p>
            <a:endParaRPr lang="en-US" altLang="sr-Latn-RS" dirty="0"/>
          </a:p>
        </p:txBody>
      </p:sp>
      <p:pic>
        <p:nvPicPr>
          <p:cNvPr id="26628" name="Picture 2" descr="C:\Users\STOJADINOVIC\Desktop\79357158_1256616137858502_4337537942391095296_n.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160588"/>
            <a:ext cx="4038600" cy="3028950"/>
          </a:xfrm>
          <a:noFill/>
        </p:spPr>
      </p:pic>
      <p:pic>
        <p:nvPicPr>
          <p:cNvPr id="26629" name="il_fi" descr="http://www.infobik.com/wp-content/uploads/2011/06/frontal-kemi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2500313"/>
            <a:ext cx="4000500"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il_fi" descr="http://www.medscape.com/content/1997/00/40/87/408707/art-mrc3069.fi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1643063"/>
            <a:ext cx="7000875" cy="435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le 2"/>
          <p:cNvSpPr>
            <a:spLocks noGrp="1"/>
          </p:cNvSpPr>
          <p:nvPr>
            <p:ph type="title"/>
          </p:nvPr>
        </p:nvSpPr>
        <p:spPr/>
        <p:txBody>
          <a:bodyPr/>
          <a:lstStyle/>
          <a:p>
            <a:r>
              <a:rPr lang="sr-Latn-CS" altLang="sr-Latn-RS" sz="1600" b="1" dirty="0">
                <a:latin typeface="Times New Roman" panose="02020603050405020304" pitchFamily="18" charset="0"/>
                <a:cs typeface="Times New Roman" panose="02020603050405020304" pitchFamily="18" charset="0"/>
              </a:rPr>
              <a:t>Sinus frontalis. </a:t>
            </a:r>
            <a:r>
              <a:rPr lang="sr-Latn-CS" altLang="sr-Latn-RS" sz="1600" dirty="0">
                <a:latin typeface="Times New Roman" panose="02020603050405020304" pitchFamily="18" charset="0"/>
                <a:cs typeface="Times New Roman" panose="02020603050405020304" pitchFamily="18" charset="0"/>
              </a:rPr>
              <a:t>septum </a:t>
            </a:r>
            <a:r>
              <a:rPr lang="en-GB" altLang="sr-Latn-RS" sz="1600" dirty="0" err="1">
                <a:latin typeface="Times New Roman" panose="02020603050405020304" pitchFamily="18" charset="0"/>
                <a:cs typeface="Times New Roman" panose="02020603050405020304" pitchFamily="18" charset="0"/>
              </a:rPr>
              <a:t>sinuum</a:t>
            </a:r>
            <a:r>
              <a:rPr lang="en-GB" altLang="sr-Latn-RS" sz="1600" dirty="0">
                <a:latin typeface="Times New Roman" panose="02020603050405020304" pitchFamily="18" charset="0"/>
                <a:cs typeface="Times New Roman" panose="02020603050405020304" pitchFamily="18" charset="0"/>
              </a:rPr>
              <a:t> </a:t>
            </a:r>
            <a:r>
              <a:rPr lang="en-GB" altLang="sr-Latn-RS" sz="1600" dirty="0" err="1">
                <a:latin typeface="Times New Roman" panose="02020603050405020304" pitchFamily="18" charset="0"/>
                <a:cs typeface="Times New Roman" panose="02020603050405020304" pitchFamily="18" charset="0"/>
              </a:rPr>
              <a:t>frontalium</a:t>
            </a:r>
            <a:r>
              <a:rPr lang="sr-Latn-CS" altLang="sr-Latn-RS" sz="1600" dirty="0">
                <a:latin typeface="Times New Roman" panose="02020603050405020304" pitchFamily="18" charset="0"/>
                <a:cs typeface="Times New Roman" panose="02020603050405020304" pitchFamily="18" charset="0"/>
              </a:rPr>
              <a:t>, apertura sinus frontalis- meatus nasi medius</a:t>
            </a:r>
            <a:br>
              <a:rPr lang="sr-Latn-CS" altLang="sr-Latn-RS" sz="1600" b="1" dirty="0"/>
            </a:br>
            <a:endParaRPr lang="en-US" altLang="sr-Latn-RS" sz="1600" dirty="0">
              <a:latin typeface="Times New Roman" panose="02020603050405020304" pitchFamily="18" charset="0"/>
              <a:cs typeface="Times New Roman" panose="02020603050405020304" pitchFamily="18" charset="0"/>
            </a:endParaRPr>
          </a:p>
        </p:txBody>
      </p:sp>
      <p:sp>
        <p:nvSpPr>
          <p:cNvPr id="27652" name="Content Placeholder 3"/>
          <p:cNvSpPr>
            <a:spLocks noGrp="1"/>
          </p:cNvSpPr>
          <p:nvPr>
            <p:ph idx="1"/>
          </p:nvPr>
        </p:nvSpPr>
        <p:spPr>
          <a:xfrm>
            <a:off x="457200" y="1000125"/>
            <a:ext cx="8229600" cy="5129213"/>
          </a:xfrm>
        </p:spPr>
        <p:txBody>
          <a:bodyPr/>
          <a:lstStyle/>
          <a:p>
            <a:r>
              <a:rPr lang="sr-Latn-RS" altLang="sr-Latn-RS" b="1"/>
              <a:t>SINUS FRONTALIS</a:t>
            </a:r>
            <a:endParaRPr lang="en-US" altLang="sr-Latn-RS" b="1"/>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itle 3"/>
          <p:cNvSpPr>
            <a:spLocks noGrp="1"/>
          </p:cNvSpPr>
          <p:nvPr>
            <p:ph type="title"/>
          </p:nvPr>
        </p:nvSpPr>
        <p:spPr>
          <a:xfrm>
            <a:off x="533400" y="23386"/>
            <a:ext cx="8229600" cy="594320"/>
          </a:xfrm>
        </p:spPr>
        <p:txBody>
          <a:bodyPr/>
          <a:lstStyle/>
          <a:p>
            <a:pPr algn="ctr"/>
            <a:r>
              <a:rPr lang="en-GB" altLang="en-US" sz="2800" b="1" dirty="0">
                <a:latin typeface="Book Antiqua" panose="02040602050305030304" pitchFamily="18" charset="0"/>
              </a:rPr>
              <a:t>OS PARIETALE (</a:t>
            </a:r>
            <a:r>
              <a:rPr lang="en-US" altLang="en-US" sz="2800" b="1" dirty="0">
                <a:latin typeface="Book Antiqua" panose="02040602050305030304" pitchFamily="18" charset="0"/>
              </a:rPr>
              <a:t>PARIETAL BONE)</a:t>
            </a:r>
            <a:endParaRPr lang="en-US" altLang="sr-Latn-RS" sz="2800" b="1" dirty="0"/>
          </a:p>
        </p:txBody>
      </p:sp>
      <p:sp>
        <p:nvSpPr>
          <p:cNvPr id="29699" name="Content Placeholder 4"/>
          <p:cNvSpPr>
            <a:spLocks noGrp="1"/>
          </p:cNvSpPr>
          <p:nvPr>
            <p:ph sz="half" idx="1"/>
          </p:nvPr>
        </p:nvSpPr>
        <p:spPr>
          <a:xfrm>
            <a:off x="1622" y="671208"/>
            <a:ext cx="4858410" cy="6070160"/>
          </a:xfrm>
        </p:spPr>
        <p:txBody>
          <a:bodyPr/>
          <a:lstStyle/>
          <a:p>
            <a:r>
              <a:rPr lang="en-US" altLang="en-US" sz="2000" dirty="0">
                <a:latin typeface="Times New Roman" panose="02020603050405020304" pitchFamily="18" charset="0"/>
              </a:rPr>
              <a:t>Paired quadrangular bone; forms the roof (calvaria) and lateral part of the neurocranium</a:t>
            </a:r>
          </a:p>
          <a:p>
            <a:r>
              <a:rPr lang="en-GB" sz="2000" b="0" i="0" dirty="0">
                <a:solidFill>
                  <a:srgbClr val="495354"/>
                </a:solidFill>
                <a:effectLst/>
                <a:latin typeface="Times New Roman" panose="02020603050405020304" pitchFamily="18" charset="0"/>
                <a:cs typeface="Times New Roman" panose="02020603050405020304" pitchFamily="18" charset="0"/>
              </a:rPr>
              <a:t>They overlie the </a:t>
            </a:r>
            <a:r>
              <a:rPr lang="en-GB" sz="2000" b="0" i="0" u="sng" dirty="0">
                <a:solidFill>
                  <a:srgbClr val="495354"/>
                </a:solidFill>
                <a:effectLst/>
                <a:latin typeface="Times New Roman" panose="02020603050405020304" pitchFamily="18" charset="0"/>
                <a:cs typeface="Times New Roman" panose="02020603050405020304" pitchFamily="18" charset="0"/>
              </a:rPr>
              <a:t>parietal lobes</a:t>
            </a:r>
            <a:r>
              <a:rPr lang="en-GB" sz="2000" b="0" i="0" dirty="0">
                <a:solidFill>
                  <a:srgbClr val="495354"/>
                </a:solidFill>
                <a:effectLst/>
                <a:latin typeface="Times New Roman" panose="02020603050405020304" pitchFamily="18" charset="0"/>
                <a:cs typeface="Times New Roman" panose="02020603050405020304" pitchFamily="18" charset="0"/>
              </a:rPr>
              <a:t> of the brain and are covered superficially by the </a:t>
            </a:r>
            <a:r>
              <a:rPr lang="en-GB" sz="2000" b="0" i="0" dirty="0" err="1">
                <a:solidFill>
                  <a:srgbClr val="495354"/>
                </a:solidFill>
                <a:effectLst/>
                <a:latin typeface="Times New Roman" panose="02020603050405020304" pitchFamily="18" charset="0"/>
                <a:cs typeface="Times New Roman" panose="02020603050405020304" pitchFamily="18" charset="0"/>
              </a:rPr>
              <a:t>epicranial</a:t>
            </a:r>
            <a:r>
              <a:rPr lang="en-GB" sz="2000" b="0" i="0" dirty="0">
                <a:solidFill>
                  <a:srgbClr val="495354"/>
                </a:solidFill>
                <a:effectLst/>
                <a:latin typeface="Times New Roman" panose="02020603050405020304" pitchFamily="18" charset="0"/>
                <a:cs typeface="Times New Roman" panose="02020603050405020304" pitchFamily="18" charset="0"/>
              </a:rPr>
              <a:t> aponeurosis.</a:t>
            </a:r>
          </a:p>
          <a:p>
            <a:r>
              <a:rPr lang="en-GB" sz="2000" b="0" i="0" dirty="0">
                <a:solidFill>
                  <a:srgbClr val="495354"/>
                </a:solidFill>
                <a:effectLst/>
                <a:latin typeface="Times New Roman" panose="02020603050405020304" pitchFamily="18" charset="0"/>
                <a:cs typeface="Times New Roman" panose="02020603050405020304" pitchFamily="18" charset="0"/>
              </a:rPr>
              <a:t>It has:</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two surfaces</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four borders and </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four angles.</a:t>
            </a:r>
          </a:p>
          <a:p>
            <a:r>
              <a:rPr lang="en-GB" sz="2000" b="0" i="0" dirty="0">
                <a:solidFill>
                  <a:srgbClr val="495354"/>
                </a:solidFill>
                <a:effectLst/>
                <a:latin typeface="Times New Roman" panose="02020603050405020304" pitchFamily="18" charset="0"/>
                <a:cs typeface="Times New Roman" panose="02020603050405020304" pitchFamily="18" charset="0"/>
              </a:rPr>
              <a:t>The borders articulate with the neighbouring skull bones to form various </a:t>
            </a:r>
            <a:r>
              <a:rPr lang="en-GB" sz="2000" b="0" i="0" u="sng" dirty="0">
                <a:solidFill>
                  <a:srgbClr val="495354"/>
                </a:solidFill>
                <a:effectLst/>
                <a:latin typeface="Times New Roman" panose="02020603050405020304" pitchFamily="18" charset="0"/>
                <a:cs typeface="Times New Roman" panose="02020603050405020304" pitchFamily="18" charset="0"/>
              </a:rPr>
              <a:t>cranial sutures</a:t>
            </a:r>
            <a:r>
              <a:rPr lang="en-GB" sz="2000" b="0" i="0" dirty="0">
                <a:solidFill>
                  <a:srgbClr val="495354"/>
                </a:solidFill>
                <a:effectLst/>
                <a:latin typeface="Times New Roman" panose="02020603050405020304" pitchFamily="18" charset="0"/>
                <a:cs typeface="Times New Roman" panose="02020603050405020304" pitchFamily="18" charset="0"/>
              </a:rPr>
              <a:t>.</a:t>
            </a:r>
            <a:endParaRPr lang="en-US" sz="2000" b="1" i="0" dirty="0">
              <a:solidFill>
                <a:srgbClr val="495354"/>
              </a:solidFill>
              <a:effectLst/>
              <a:latin typeface="Times New Roman" panose="02020603050405020304" pitchFamily="18" charset="0"/>
              <a:cs typeface="Times New Roman" panose="02020603050405020304" pitchFamily="18" charset="0"/>
            </a:endParaRPr>
          </a:p>
          <a:p>
            <a:r>
              <a:rPr lang="en-US" altLang="en-US" sz="2000" dirty="0">
                <a:latin typeface="Times New Roman" panose="02020603050405020304" pitchFamily="18" charset="0"/>
              </a:rPr>
              <a:t>- on inner surface there are grooves for </a:t>
            </a:r>
            <a:br>
              <a:rPr lang="en-US" altLang="en-US" sz="2000" dirty="0">
                <a:latin typeface="Times New Roman" panose="02020603050405020304" pitchFamily="18" charset="0"/>
              </a:rPr>
            </a:br>
            <a:r>
              <a:rPr lang="en-US" altLang="en-US" sz="2000" dirty="0">
                <a:latin typeface="Times New Roman" panose="02020603050405020304" pitchFamily="18" charset="0"/>
              </a:rPr>
              <a:t> the passage of а. </a:t>
            </a:r>
            <a:r>
              <a:rPr lang="en-GB" altLang="en-US" sz="2000" dirty="0" err="1">
                <a:latin typeface="Times New Roman" panose="02020603050405020304" pitchFamily="18" charset="0"/>
              </a:rPr>
              <a:t>meningea</a:t>
            </a:r>
            <a:r>
              <a:rPr lang="en-GB" altLang="en-US" sz="2000" dirty="0">
                <a:latin typeface="Times New Roman" panose="02020603050405020304" pitchFamily="18" charset="0"/>
              </a:rPr>
              <a:t> media </a:t>
            </a:r>
            <a:r>
              <a:rPr lang="en-US" altLang="en-US" sz="2000" dirty="0">
                <a:latin typeface="Times New Roman" panose="02020603050405020304" pitchFamily="18" charset="0"/>
              </a:rPr>
              <a:t>and its branches and the groove for superior sagittal sinus (</a:t>
            </a:r>
            <a:r>
              <a:rPr lang="en-GB" altLang="en-US" sz="2000" dirty="0">
                <a:latin typeface="Times New Roman" panose="02020603050405020304" pitchFamily="18" charset="0"/>
              </a:rPr>
              <a:t>sinus </a:t>
            </a:r>
            <a:r>
              <a:rPr lang="en-GB" altLang="en-US" sz="2000" dirty="0" err="1">
                <a:latin typeface="Times New Roman" panose="02020603050405020304" pitchFamily="18" charset="0"/>
              </a:rPr>
              <a:t>sagitalis</a:t>
            </a:r>
            <a:r>
              <a:rPr lang="en-GB" altLang="en-US" sz="2000" dirty="0">
                <a:latin typeface="Times New Roman" panose="02020603050405020304" pitchFamily="18" charset="0"/>
              </a:rPr>
              <a:t> superior)</a:t>
            </a:r>
          </a:p>
        </p:txBody>
      </p:sp>
      <p:pic>
        <p:nvPicPr>
          <p:cNvPr id="29700"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7936" r="37468" b="37210"/>
          <a:stretch>
            <a:fillRect/>
          </a:stretch>
        </p:blipFill>
        <p:spPr>
          <a:xfrm>
            <a:off x="4648200" y="1931988"/>
            <a:ext cx="4038600" cy="3484562"/>
          </a:xfrm>
          <a:noFill/>
        </p:spPr>
      </p:pic>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F4D0FE4-4483-7323-D4DB-DB270759B197}"/>
              </a:ext>
            </a:extLst>
          </p:cNvPr>
          <p:cNvSpPr txBox="1"/>
          <p:nvPr/>
        </p:nvSpPr>
        <p:spPr>
          <a:xfrm>
            <a:off x="107504" y="764704"/>
            <a:ext cx="5021088" cy="5632311"/>
          </a:xfrm>
          <a:prstGeom prst="rect">
            <a:avLst/>
          </a:prstGeom>
          <a:noFill/>
        </p:spPr>
        <p:txBody>
          <a:bodyPr wrap="square">
            <a:spAutoFit/>
          </a:bodyPr>
          <a:lstStyle/>
          <a:p>
            <a:pPr algn="l"/>
            <a:r>
              <a:rPr lang="en-GB" b="0" i="0" dirty="0">
                <a:solidFill>
                  <a:srgbClr val="0099FF"/>
                </a:solidFill>
                <a:effectLst/>
                <a:latin typeface="Times New Roman" panose="02020603050405020304" pitchFamily="18" charset="0"/>
                <a:cs typeface="Times New Roman" panose="02020603050405020304" pitchFamily="18" charset="0"/>
              </a:rPr>
              <a:t>Surfaces</a:t>
            </a:r>
          </a:p>
          <a:p>
            <a:pPr algn="l"/>
            <a:r>
              <a:rPr lang="en-GB" b="0" i="0" dirty="0">
                <a:solidFill>
                  <a:srgbClr val="495354"/>
                </a:solidFill>
                <a:effectLst/>
                <a:latin typeface="Times New Roman" panose="02020603050405020304" pitchFamily="18" charset="0"/>
                <a:cs typeface="Times New Roman" panose="02020603050405020304" pitchFamily="18" charset="0"/>
              </a:rPr>
              <a:t>The parietal bone has an external and internal surface. </a:t>
            </a:r>
          </a:p>
          <a:p>
            <a:pPr algn="l"/>
            <a:r>
              <a:rPr lang="en-GB" dirty="0">
                <a:solidFill>
                  <a:srgbClr val="495354"/>
                </a:solidFill>
                <a:latin typeface="Times New Roman" panose="02020603050405020304" pitchFamily="18" charset="0"/>
                <a:cs typeface="Times New Roman" panose="02020603050405020304" pitchFamily="18" charset="0"/>
              </a:rPr>
              <a:t>1) </a:t>
            </a:r>
            <a:r>
              <a:rPr lang="en-GB" b="1" i="0" dirty="0">
                <a:solidFill>
                  <a:srgbClr val="00B0F0"/>
                </a:solidFill>
                <a:effectLst/>
                <a:latin typeface="Times New Roman" panose="02020603050405020304" pitchFamily="18" charset="0"/>
                <a:cs typeface="Times New Roman" panose="02020603050405020304" pitchFamily="18" charset="0"/>
              </a:rPr>
              <a:t>The external surface </a:t>
            </a:r>
            <a:r>
              <a:rPr lang="en-GB" b="0" i="0" dirty="0">
                <a:solidFill>
                  <a:srgbClr val="495354"/>
                </a:solidFill>
                <a:effectLst/>
                <a:latin typeface="Times New Roman" panose="02020603050405020304" pitchFamily="18" charset="0"/>
                <a:cs typeface="Times New Roman" panose="02020603050405020304" pitchFamily="18" charset="0"/>
              </a:rPr>
              <a:t>is smooth and convex. </a:t>
            </a:r>
            <a:br>
              <a:rPr lang="en-GB" b="0" i="0" dirty="0">
                <a:solidFill>
                  <a:srgbClr val="495354"/>
                </a:solidFill>
                <a:effectLst/>
                <a:latin typeface="Times New Roman" panose="02020603050405020304" pitchFamily="18" charset="0"/>
                <a:cs typeface="Times New Roman" panose="02020603050405020304" pitchFamily="18" charset="0"/>
              </a:rPr>
            </a:br>
            <a:r>
              <a:rPr lang="en-GB" b="0" i="0" dirty="0">
                <a:solidFill>
                  <a:srgbClr val="495354"/>
                </a:solidFill>
                <a:effectLst/>
                <a:latin typeface="Times New Roman" panose="02020603050405020304" pitchFamily="18" charset="0"/>
                <a:cs typeface="Times New Roman" panose="02020603050405020304" pitchFamily="18" charset="0"/>
              </a:rPr>
              <a:t>    It has several important features:</a:t>
            </a: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Superior temporal line </a:t>
            </a:r>
            <a:r>
              <a:rPr lang="en-GB" b="0" i="0" dirty="0">
                <a:solidFill>
                  <a:srgbClr val="495354"/>
                </a:solidFill>
                <a:effectLst/>
                <a:latin typeface="Times New Roman" panose="02020603050405020304" pitchFamily="18" charset="0"/>
                <a:cs typeface="Times New Roman" panose="02020603050405020304" pitchFamily="18" charset="0"/>
              </a:rPr>
              <a:t>which forms an arch that travels between the frontal and occipital borders of the parietal bone. The superior temporal line represents the attachment point of the temporal fascia. </a:t>
            </a:r>
          </a:p>
          <a:p>
            <a:pPr algn="l">
              <a:buFont typeface="Arial" panose="020B0604020202020204" pitchFamily="34" charset="0"/>
              <a:buChar char="•"/>
            </a:pPr>
            <a:r>
              <a:rPr lang="en-GB" b="0" i="0" dirty="0">
                <a:solidFill>
                  <a:srgbClr val="495354"/>
                </a:solidFill>
                <a:effectLst/>
                <a:latin typeface="Times New Roman" panose="02020603050405020304" pitchFamily="18" charset="0"/>
                <a:cs typeface="Times New Roman" panose="02020603050405020304" pitchFamily="18" charset="0"/>
              </a:rPr>
              <a:t>Superior to this line is the </a:t>
            </a:r>
            <a:r>
              <a:rPr lang="en-GB" b="0" i="0" dirty="0" err="1">
                <a:solidFill>
                  <a:srgbClr val="495354"/>
                </a:solidFill>
                <a:effectLst/>
                <a:latin typeface="Times New Roman" panose="02020603050405020304" pitchFamily="18" charset="0"/>
                <a:cs typeface="Times New Roman" panose="02020603050405020304" pitchFamily="18" charset="0"/>
              </a:rPr>
              <a:t>epicranial</a:t>
            </a:r>
            <a:r>
              <a:rPr lang="en-GB" b="0" i="0" dirty="0">
                <a:solidFill>
                  <a:srgbClr val="495354"/>
                </a:solidFill>
                <a:effectLst/>
                <a:latin typeface="Times New Roman" panose="02020603050405020304" pitchFamily="18" charset="0"/>
                <a:cs typeface="Times New Roman" panose="02020603050405020304" pitchFamily="18" charset="0"/>
              </a:rPr>
              <a:t> aponeurosis, while inferior to it is the </a:t>
            </a:r>
            <a:r>
              <a:rPr lang="en-GB" b="0" i="0" u="sng" dirty="0">
                <a:solidFill>
                  <a:srgbClr val="495354"/>
                </a:solidFill>
                <a:effectLst/>
                <a:latin typeface="Times New Roman" panose="02020603050405020304" pitchFamily="18" charset="0"/>
                <a:cs typeface="Times New Roman" panose="02020603050405020304" pitchFamily="18" charset="0"/>
              </a:rPr>
              <a:t>temporal fossa</a:t>
            </a:r>
            <a:r>
              <a:rPr lang="en-GB" b="0" i="0" dirty="0">
                <a:solidFill>
                  <a:srgbClr val="495354"/>
                </a:solidFill>
                <a:effectLst/>
                <a:latin typeface="Times New Roman" panose="02020603050405020304" pitchFamily="18" charset="0"/>
                <a:cs typeface="Times New Roman" panose="02020603050405020304" pitchFamily="18" charset="0"/>
              </a:rPr>
              <a:t>.</a:t>
            </a:r>
            <a:br>
              <a:rPr lang="en-GB" b="0" i="0" dirty="0">
                <a:solidFill>
                  <a:srgbClr val="495354"/>
                </a:solidFill>
                <a:effectLst/>
                <a:latin typeface="Times New Roman" panose="02020603050405020304" pitchFamily="18" charset="0"/>
                <a:cs typeface="Times New Roman" panose="02020603050405020304" pitchFamily="18" charset="0"/>
              </a:rPr>
            </a:br>
            <a:endParaRPr lang="en-GB" b="0" i="0" dirty="0">
              <a:solidFill>
                <a:srgbClr val="495354"/>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Inferior temporal line </a:t>
            </a:r>
            <a:r>
              <a:rPr lang="en-GB" b="0" i="0" dirty="0">
                <a:solidFill>
                  <a:srgbClr val="495354"/>
                </a:solidFill>
                <a:effectLst/>
                <a:latin typeface="Times New Roman" panose="02020603050405020304" pitchFamily="18" charset="0"/>
                <a:cs typeface="Times New Roman" panose="02020603050405020304" pitchFamily="18" charset="0"/>
              </a:rPr>
              <a:t>which forms an identical arch to the previous one but located more inferiorly. It represents the origin of the </a:t>
            </a:r>
            <a:r>
              <a:rPr lang="en-GB" b="0" i="0" u="sng" dirty="0">
                <a:solidFill>
                  <a:srgbClr val="495354"/>
                </a:solidFill>
                <a:effectLst/>
                <a:latin typeface="Times New Roman" panose="02020603050405020304" pitchFamily="18" charset="0"/>
                <a:cs typeface="Times New Roman" panose="02020603050405020304" pitchFamily="18" charset="0"/>
              </a:rPr>
              <a:t>temporal muscle</a:t>
            </a:r>
            <a:r>
              <a:rPr lang="en-GB" b="0" i="0" dirty="0">
                <a:solidFill>
                  <a:srgbClr val="495354"/>
                </a:solidFill>
                <a:effectLst/>
                <a:latin typeface="Times New Roman" panose="02020603050405020304" pitchFamily="18" charset="0"/>
                <a:cs typeface="Times New Roman" panose="02020603050405020304" pitchFamily="18" charset="0"/>
              </a:rPr>
              <a:t>. </a:t>
            </a:r>
            <a:br>
              <a:rPr lang="en-GB" b="0" i="0" dirty="0">
                <a:solidFill>
                  <a:srgbClr val="495354"/>
                </a:solidFill>
                <a:effectLst/>
                <a:latin typeface="Times New Roman" panose="02020603050405020304" pitchFamily="18" charset="0"/>
                <a:cs typeface="Times New Roman" panose="02020603050405020304" pitchFamily="18" charset="0"/>
              </a:rPr>
            </a:br>
            <a:endParaRPr lang="en-GB" b="0" i="0" dirty="0">
              <a:solidFill>
                <a:srgbClr val="495354"/>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0" i="0" dirty="0">
                <a:solidFill>
                  <a:srgbClr val="495354"/>
                </a:solidFill>
                <a:effectLst/>
                <a:latin typeface="Times New Roman" panose="02020603050405020304" pitchFamily="18" charset="0"/>
                <a:cs typeface="Times New Roman" panose="02020603050405020304" pitchFamily="18" charset="0"/>
              </a:rPr>
              <a:t>Parietal eminence which is located centrally on the external surface of the parietal bone. It marks the origin of ossification of the parietal bone.</a:t>
            </a:r>
          </a:p>
        </p:txBody>
      </p:sp>
      <p:sp>
        <p:nvSpPr>
          <p:cNvPr id="6" name="Title 3">
            <a:extLst>
              <a:ext uri="{FF2B5EF4-FFF2-40B4-BE49-F238E27FC236}">
                <a16:creationId xmlns:a16="http://schemas.microsoft.com/office/drawing/2014/main" id="{8A3B058E-45BA-BEDA-6CCA-CD38BCA7A244}"/>
              </a:ext>
            </a:extLst>
          </p:cNvPr>
          <p:cNvSpPr txBox="1">
            <a:spLocks/>
          </p:cNvSpPr>
          <p:nvPr/>
        </p:nvSpPr>
        <p:spPr>
          <a:xfrm>
            <a:off x="533400" y="23386"/>
            <a:ext cx="8229600" cy="594320"/>
          </a:xfrm>
          <a:prstGeom prst="rect">
            <a:avLst/>
          </a:prstGeom>
        </p:spPr>
        <p:txBody>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en-GB" altLang="en-US" sz="2800" b="1" kern="0">
                <a:latin typeface="Book Antiqua" panose="02040602050305030304" pitchFamily="18" charset="0"/>
              </a:rPr>
              <a:t>OS PARIETALE (</a:t>
            </a:r>
            <a:r>
              <a:rPr lang="en-US" altLang="en-US" sz="2800" b="1" kern="0">
                <a:latin typeface="Book Antiqua" panose="02040602050305030304" pitchFamily="18" charset="0"/>
              </a:rPr>
              <a:t>PARIETAL BONE)</a:t>
            </a:r>
            <a:endParaRPr lang="en-US" altLang="sr-Latn-RS" sz="2800" b="1" kern="0" dirty="0"/>
          </a:p>
        </p:txBody>
      </p:sp>
      <p:pic>
        <p:nvPicPr>
          <p:cNvPr id="7" name="Picture 4">
            <a:extLst>
              <a:ext uri="{FF2B5EF4-FFF2-40B4-BE49-F238E27FC236}">
                <a16:creationId xmlns:a16="http://schemas.microsoft.com/office/drawing/2014/main" id="{5213F74D-913F-8969-4C5B-EEAEBA958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7210"/>
          <a:stretch>
            <a:fillRect/>
          </a:stretch>
        </p:blipFill>
        <p:spPr>
          <a:xfrm>
            <a:off x="5364088" y="552495"/>
            <a:ext cx="3620984" cy="3124237"/>
          </a:xfrm>
          <a:prstGeom prst="rect">
            <a:avLst/>
          </a:prstGeom>
          <a:noFill/>
        </p:spPr>
      </p:pic>
      <p:pic>
        <p:nvPicPr>
          <p:cNvPr id="2" name="il_fi" descr="http://idoktor.info/userfiles/image/Anatomy/56.JPG">
            <a:extLst>
              <a:ext uri="{FF2B5EF4-FFF2-40B4-BE49-F238E27FC236}">
                <a16:creationId xmlns:a16="http://schemas.microsoft.com/office/drawing/2014/main" id="{98202D84-EBB9-008E-3B01-F5B9EEBEC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460876" y="3676732"/>
            <a:ext cx="3427408" cy="3100026"/>
          </a:xfrm>
          <a:prstGeom prst="rect">
            <a:avLst/>
          </a:prstGeom>
          <a:noFill/>
        </p:spPr>
      </p:pic>
    </p:spTree>
    <p:extLst>
      <p:ext uri="{BB962C8B-B14F-4D97-AF65-F5344CB8AC3E}">
        <p14:creationId xmlns:p14="http://schemas.microsoft.com/office/powerpoint/2010/main" val="9906450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AE06D-F9A7-F017-A3FF-FD3A13371D3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DF1446B-F444-D9D0-D790-6431ED36BBAB}"/>
              </a:ext>
            </a:extLst>
          </p:cNvPr>
          <p:cNvSpPr txBox="1"/>
          <p:nvPr/>
        </p:nvSpPr>
        <p:spPr>
          <a:xfrm>
            <a:off x="107504" y="764704"/>
            <a:ext cx="5021088" cy="4801314"/>
          </a:xfrm>
          <a:prstGeom prst="rect">
            <a:avLst/>
          </a:prstGeom>
          <a:noFill/>
        </p:spPr>
        <p:txBody>
          <a:bodyPr wrap="square">
            <a:spAutoFit/>
          </a:bodyPr>
          <a:lstStyle/>
          <a:p>
            <a:pPr algn="l"/>
            <a:r>
              <a:rPr lang="en-GB" dirty="0">
                <a:solidFill>
                  <a:srgbClr val="495354"/>
                </a:solidFill>
                <a:latin typeface="Times New Roman" panose="02020603050405020304" pitchFamily="18" charset="0"/>
                <a:cs typeface="Times New Roman" panose="02020603050405020304" pitchFamily="18" charset="0"/>
              </a:rPr>
              <a:t>2) </a:t>
            </a:r>
            <a:r>
              <a:rPr lang="en-GB" b="1" i="0" dirty="0">
                <a:solidFill>
                  <a:srgbClr val="00B0F0"/>
                </a:solidFill>
                <a:effectLst/>
                <a:latin typeface="Times New Roman" panose="02020603050405020304" pitchFamily="18" charset="0"/>
                <a:cs typeface="Times New Roman" panose="02020603050405020304" pitchFamily="18" charset="0"/>
              </a:rPr>
              <a:t>The internal surface </a:t>
            </a:r>
            <a:r>
              <a:rPr lang="en-GB" b="0" i="0" dirty="0">
                <a:solidFill>
                  <a:srgbClr val="495354"/>
                </a:solidFill>
                <a:effectLst/>
                <a:latin typeface="Times New Roman" panose="02020603050405020304" pitchFamily="18" charset="0"/>
                <a:cs typeface="Times New Roman" panose="02020603050405020304" pitchFamily="18" charset="0"/>
              </a:rPr>
              <a:t>is concave and highly irregular compared to its external counterpart. It contains several grooves that house various blood vessels;</a:t>
            </a:r>
          </a:p>
          <a:p>
            <a:pPr algn="l">
              <a:buFont typeface="Arial" panose="020B0604020202020204" pitchFamily="34" charset="0"/>
              <a:buChar char="•"/>
            </a:pPr>
            <a:r>
              <a:rPr lang="en-GB" b="0" i="0" dirty="0">
                <a:solidFill>
                  <a:srgbClr val="495354"/>
                </a:solidFill>
                <a:effectLst/>
                <a:latin typeface="Times New Roman" panose="02020603050405020304" pitchFamily="18" charset="0"/>
                <a:cs typeface="Times New Roman" panose="02020603050405020304" pitchFamily="18" charset="0"/>
              </a:rPr>
              <a:t>A thin and highly branched groove for </a:t>
            </a:r>
            <a:r>
              <a:rPr lang="en-GB" b="0" i="0" u="sng" dirty="0">
                <a:solidFill>
                  <a:srgbClr val="495354"/>
                </a:solidFill>
                <a:effectLst/>
                <a:latin typeface="Times New Roman" panose="02020603050405020304" pitchFamily="18" charset="0"/>
                <a:cs typeface="Times New Roman" panose="02020603050405020304" pitchFamily="18" charset="0"/>
              </a:rPr>
              <a:t>middle meningeal artery</a:t>
            </a:r>
            <a:r>
              <a:rPr lang="en-GB" b="0" i="0" dirty="0">
                <a:solidFill>
                  <a:srgbClr val="495354"/>
                </a:solidFill>
                <a:effectLst/>
                <a:latin typeface="Times New Roman" panose="02020603050405020304" pitchFamily="18" charset="0"/>
                <a:cs typeface="Times New Roman" panose="02020603050405020304" pitchFamily="18" charset="0"/>
              </a:rPr>
              <a:t>. It travels </a:t>
            </a:r>
            <a:r>
              <a:rPr lang="en-GB" b="0" i="0" dirty="0" err="1">
                <a:solidFill>
                  <a:srgbClr val="495354"/>
                </a:solidFill>
                <a:effectLst/>
                <a:latin typeface="Times New Roman" panose="02020603050405020304" pitchFamily="18" charset="0"/>
                <a:cs typeface="Times New Roman" panose="02020603050405020304" pitchFamily="18" charset="0"/>
              </a:rPr>
              <a:t>posterosuperiorly</a:t>
            </a:r>
            <a:r>
              <a:rPr lang="en-GB" b="0" i="0" dirty="0">
                <a:solidFill>
                  <a:srgbClr val="495354"/>
                </a:solidFill>
                <a:effectLst/>
                <a:latin typeface="Times New Roman" panose="02020603050405020304" pitchFamily="18" charset="0"/>
                <a:cs typeface="Times New Roman" panose="02020603050405020304" pitchFamily="18" charset="0"/>
              </a:rPr>
              <a:t> along the internal surface of parietal bone starting from its sphenoidal angle and squamosal border. The frontal branches of the middle meningeal artery travel within a groove located on the internal surface of the sphenoidal angle.</a:t>
            </a:r>
          </a:p>
          <a:p>
            <a:pPr algn="l">
              <a:buFont typeface="Arial" panose="020B0604020202020204" pitchFamily="34" charset="0"/>
              <a:buChar char="•"/>
            </a:pPr>
            <a:r>
              <a:rPr lang="en-GB" b="0" i="0" dirty="0">
                <a:solidFill>
                  <a:srgbClr val="495354"/>
                </a:solidFill>
                <a:effectLst/>
                <a:latin typeface="Times New Roman" panose="02020603050405020304" pitchFamily="18" charset="0"/>
                <a:cs typeface="Times New Roman" panose="02020603050405020304" pitchFamily="18" charset="0"/>
              </a:rPr>
              <a:t>A broader groove for </a:t>
            </a:r>
            <a:r>
              <a:rPr lang="en-GB" b="0" i="0" u="sng" dirty="0">
                <a:solidFill>
                  <a:srgbClr val="495354"/>
                </a:solidFill>
                <a:effectLst/>
                <a:latin typeface="Times New Roman" panose="02020603050405020304" pitchFamily="18" charset="0"/>
                <a:cs typeface="Times New Roman" panose="02020603050405020304" pitchFamily="18" charset="0"/>
              </a:rPr>
              <a:t>superior sagittal sinus</a:t>
            </a:r>
            <a:r>
              <a:rPr lang="en-GB" b="0" i="0" dirty="0">
                <a:solidFill>
                  <a:srgbClr val="495354"/>
                </a:solidFill>
                <a:effectLst/>
                <a:latin typeface="Times New Roman" panose="02020603050405020304" pitchFamily="18" charset="0"/>
                <a:cs typeface="Times New Roman" panose="02020603050405020304" pitchFamily="18" charset="0"/>
              </a:rPr>
              <a:t>. It travels </a:t>
            </a:r>
            <a:r>
              <a:rPr lang="en-GB" b="0" i="0" dirty="0" err="1">
                <a:solidFill>
                  <a:srgbClr val="495354"/>
                </a:solidFill>
                <a:effectLst/>
                <a:latin typeface="Times New Roman" panose="02020603050405020304" pitchFamily="18" charset="0"/>
                <a:cs typeface="Times New Roman" panose="02020603050405020304" pitchFamily="18" charset="0"/>
              </a:rPr>
              <a:t>anterosuperiorly</a:t>
            </a:r>
            <a:r>
              <a:rPr lang="en-GB" b="0" i="0" dirty="0">
                <a:solidFill>
                  <a:srgbClr val="495354"/>
                </a:solidFill>
                <a:effectLst/>
                <a:latin typeface="Times New Roman" panose="02020603050405020304" pitchFamily="18" charset="0"/>
                <a:cs typeface="Times New Roman" panose="02020603050405020304" pitchFamily="18" charset="0"/>
              </a:rPr>
              <a:t> along the sagittal border. The groove is surrounded by granular </a:t>
            </a:r>
            <a:r>
              <a:rPr lang="en-GB" b="0" i="0" dirty="0" err="1">
                <a:solidFill>
                  <a:srgbClr val="495354"/>
                </a:solidFill>
                <a:effectLst/>
                <a:latin typeface="Times New Roman" panose="02020603050405020304" pitchFamily="18" charset="0"/>
                <a:cs typeface="Times New Roman" panose="02020603050405020304" pitchFamily="18" charset="0"/>
              </a:rPr>
              <a:t>foveolae</a:t>
            </a:r>
            <a:r>
              <a:rPr lang="en-GB" b="0" i="0" dirty="0">
                <a:solidFill>
                  <a:srgbClr val="495354"/>
                </a:solidFill>
                <a:effectLst/>
                <a:latin typeface="Times New Roman" panose="02020603050405020304" pitchFamily="18" charset="0"/>
                <a:cs typeface="Times New Roman" panose="02020603050405020304" pitchFamily="18" charset="0"/>
              </a:rPr>
              <a:t> which contain </a:t>
            </a:r>
            <a:r>
              <a:rPr lang="en-GB" b="0" i="0" u="sng" dirty="0">
                <a:solidFill>
                  <a:srgbClr val="495354"/>
                </a:solidFill>
                <a:effectLst/>
                <a:latin typeface="Times New Roman" panose="02020603050405020304" pitchFamily="18" charset="0"/>
                <a:cs typeface="Times New Roman" panose="02020603050405020304" pitchFamily="18" charset="0"/>
              </a:rPr>
              <a:t>arachnoid granulations</a:t>
            </a:r>
            <a:r>
              <a:rPr lang="en-GB" b="0" i="0" dirty="0">
                <a:solidFill>
                  <a:srgbClr val="495354"/>
                </a:solidFill>
                <a:effectLst/>
                <a:latin typeface="Times New Roman" panose="02020603050405020304" pitchFamily="18" charset="0"/>
                <a:cs typeface="Times New Roman" panose="02020603050405020304" pitchFamily="18" charset="0"/>
              </a:rPr>
              <a:t>. </a:t>
            </a:r>
          </a:p>
          <a:p>
            <a:pPr algn="l">
              <a:buFont typeface="Arial" panose="020B0604020202020204" pitchFamily="34" charset="0"/>
              <a:buChar char="•"/>
            </a:pPr>
            <a:r>
              <a:rPr lang="en-GB" b="0" i="0" dirty="0">
                <a:solidFill>
                  <a:srgbClr val="495354"/>
                </a:solidFill>
                <a:effectLst/>
                <a:latin typeface="Times New Roman" panose="02020603050405020304" pitchFamily="18" charset="0"/>
                <a:cs typeface="Times New Roman" panose="02020603050405020304" pitchFamily="18" charset="0"/>
              </a:rPr>
              <a:t>A small portion of the groove for </a:t>
            </a:r>
            <a:r>
              <a:rPr lang="en-GB" b="0" i="0" u="sng" dirty="0">
                <a:solidFill>
                  <a:srgbClr val="495354"/>
                </a:solidFill>
                <a:effectLst/>
                <a:latin typeface="Times New Roman" panose="02020603050405020304" pitchFamily="18" charset="0"/>
                <a:cs typeface="Times New Roman" panose="02020603050405020304" pitchFamily="18" charset="0"/>
              </a:rPr>
              <a:t>sigmoid sinus</a:t>
            </a:r>
            <a:r>
              <a:rPr lang="en-GB" b="0" i="0" dirty="0">
                <a:solidFill>
                  <a:srgbClr val="495354"/>
                </a:solidFill>
                <a:effectLst/>
                <a:latin typeface="Times New Roman" panose="02020603050405020304" pitchFamily="18" charset="0"/>
                <a:cs typeface="Times New Roman" panose="02020603050405020304" pitchFamily="18" charset="0"/>
              </a:rPr>
              <a:t> overlies the occipital angle.</a:t>
            </a:r>
          </a:p>
        </p:txBody>
      </p:sp>
      <p:sp>
        <p:nvSpPr>
          <p:cNvPr id="6" name="Title 3">
            <a:extLst>
              <a:ext uri="{FF2B5EF4-FFF2-40B4-BE49-F238E27FC236}">
                <a16:creationId xmlns:a16="http://schemas.microsoft.com/office/drawing/2014/main" id="{331301E2-7C9B-8C5D-EEC7-F06590F2998B}"/>
              </a:ext>
            </a:extLst>
          </p:cNvPr>
          <p:cNvSpPr txBox="1">
            <a:spLocks/>
          </p:cNvSpPr>
          <p:nvPr/>
        </p:nvSpPr>
        <p:spPr>
          <a:xfrm>
            <a:off x="533400" y="23386"/>
            <a:ext cx="8229600" cy="594320"/>
          </a:xfrm>
          <a:prstGeom prst="rect">
            <a:avLst/>
          </a:prstGeom>
        </p:spPr>
        <p:txBody>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en-GB" altLang="en-US" sz="2800" b="1" kern="0">
                <a:latin typeface="Book Antiqua" panose="02040602050305030304" pitchFamily="18" charset="0"/>
              </a:rPr>
              <a:t>OS PARIETALE (</a:t>
            </a:r>
            <a:r>
              <a:rPr lang="en-US" altLang="en-US" sz="2800" b="1" kern="0">
                <a:latin typeface="Book Antiqua" panose="02040602050305030304" pitchFamily="18" charset="0"/>
              </a:rPr>
              <a:t>PARIETAL BONE)</a:t>
            </a:r>
            <a:endParaRPr lang="en-US" altLang="sr-Latn-RS" sz="2800" b="1" kern="0" dirty="0"/>
          </a:p>
        </p:txBody>
      </p:sp>
      <p:sp>
        <p:nvSpPr>
          <p:cNvPr id="3" name="TextBox 2">
            <a:extLst>
              <a:ext uri="{FF2B5EF4-FFF2-40B4-BE49-F238E27FC236}">
                <a16:creationId xmlns:a16="http://schemas.microsoft.com/office/drawing/2014/main" id="{40E897E4-F2E8-70B5-EB09-6B9A47B0E52D}"/>
              </a:ext>
            </a:extLst>
          </p:cNvPr>
          <p:cNvSpPr txBox="1"/>
          <p:nvPr/>
        </p:nvSpPr>
        <p:spPr>
          <a:xfrm>
            <a:off x="66040" y="5559554"/>
            <a:ext cx="8696960" cy="923330"/>
          </a:xfrm>
          <a:prstGeom prst="rect">
            <a:avLst/>
          </a:prstGeom>
          <a:noFill/>
        </p:spPr>
        <p:txBody>
          <a:bodyPr wrap="square">
            <a:spAutoFit/>
          </a:bodyPr>
          <a:lstStyle/>
          <a:p>
            <a:pPr algn="l"/>
            <a:r>
              <a:rPr lang="en-GB" b="0" i="0" dirty="0">
                <a:solidFill>
                  <a:srgbClr val="495354"/>
                </a:solidFill>
                <a:effectLst/>
                <a:latin typeface="Times New Roman" panose="02020603050405020304" pitchFamily="18" charset="0"/>
                <a:cs typeface="Times New Roman" panose="02020603050405020304" pitchFamily="18" charset="0"/>
              </a:rPr>
              <a:t>The parietal foramen is located on the posterosuperior aspect of the parietal bone, alongside the sagittal border. When present, it is a common feature of both surfaces. The role of the parietal foramen is to transmit branches of the superior sagittal sinus and </a:t>
            </a:r>
            <a:r>
              <a:rPr lang="en-GB" b="0" i="0" u="sng" dirty="0">
                <a:solidFill>
                  <a:srgbClr val="495354"/>
                </a:solidFill>
                <a:effectLst/>
                <a:latin typeface="Times New Roman" panose="02020603050405020304" pitchFamily="18" charset="0"/>
                <a:cs typeface="Times New Roman" panose="02020603050405020304" pitchFamily="18" charset="0"/>
                <a:hlinkClick r:id="rId2"/>
              </a:rPr>
              <a:t>occipital artery</a:t>
            </a:r>
            <a:r>
              <a:rPr lang="en-GB" b="0" i="0" dirty="0">
                <a:solidFill>
                  <a:srgbClr val="495354"/>
                </a:solidFill>
                <a:effectLst/>
                <a:latin typeface="Times New Roman" panose="02020603050405020304" pitchFamily="18" charset="0"/>
                <a:cs typeface="Times New Roman" panose="02020603050405020304" pitchFamily="18" charset="0"/>
              </a:rPr>
              <a:t>.</a:t>
            </a:r>
          </a:p>
        </p:txBody>
      </p:sp>
      <p:pic>
        <p:nvPicPr>
          <p:cNvPr id="2050" name="Picture 2" descr="Parietal bone | Encyclopedia | Anatomy.app | Learn anatomy | 3D models,  articles, and quizzes">
            <a:extLst>
              <a:ext uri="{FF2B5EF4-FFF2-40B4-BE49-F238E27FC236}">
                <a16:creationId xmlns:a16="http://schemas.microsoft.com/office/drawing/2014/main" id="{52563647-5D71-B94D-DAF4-FA7C3FDD791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5128592" y="1916832"/>
            <a:ext cx="3955300" cy="2825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7226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sr-Latn-CS" altLang="sr-Latn-RS" sz="2800">
                <a:latin typeface="Arial" panose="020B0604020202020204" pitchFamily="34" charset="0"/>
                <a:ea typeface="SimSun" panose="02010600030101010101" pitchFamily="2" charset="-122"/>
              </a:rPr>
              <a:t>OS PARIETALE</a:t>
            </a:r>
            <a:br>
              <a:rPr lang="sr-Latn-CS" altLang="sr-Latn-RS" sz="2800">
                <a:latin typeface="Arial" panose="020B0604020202020204" pitchFamily="34" charset="0"/>
                <a:ea typeface="SimSun" panose="02010600030101010101" pitchFamily="2" charset="-122"/>
              </a:rPr>
            </a:br>
            <a:endParaRPr lang="en-US" altLang="sr-Latn-RS" sz="2800">
              <a:latin typeface="Arial" panose="020B0604020202020204" pitchFamily="34" charset="0"/>
              <a:ea typeface="SimSun" panose="02010600030101010101" pitchFamily="2" charset="-122"/>
            </a:endParaRPr>
          </a:p>
        </p:txBody>
      </p:sp>
      <p:sp>
        <p:nvSpPr>
          <p:cNvPr id="30723" name="Rectangle 3"/>
          <p:cNvSpPr>
            <a:spLocks noGrp="1" noChangeArrowheads="1"/>
          </p:cNvSpPr>
          <p:nvPr>
            <p:ph type="body" idx="1"/>
          </p:nvPr>
        </p:nvSpPr>
        <p:spPr/>
        <p:txBody>
          <a:bodyPr/>
          <a:lstStyle/>
          <a:p>
            <a:endParaRPr lang="en-US" altLang="sr-Latn-RS"/>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341438"/>
            <a:ext cx="7488238"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19384-29A3-CBE4-0B32-E8BE594A68F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7D5AD03-18E2-F69F-51C2-2AD839577967}"/>
              </a:ext>
            </a:extLst>
          </p:cNvPr>
          <p:cNvSpPr txBox="1"/>
          <p:nvPr/>
        </p:nvSpPr>
        <p:spPr>
          <a:xfrm>
            <a:off x="107504" y="764704"/>
            <a:ext cx="5021088" cy="5909310"/>
          </a:xfrm>
          <a:prstGeom prst="rect">
            <a:avLst/>
          </a:prstGeom>
          <a:noFill/>
        </p:spPr>
        <p:txBody>
          <a:bodyPr wrap="square">
            <a:spAutoFit/>
          </a:bodyPr>
          <a:lstStyle/>
          <a:p>
            <a:pPr algn="l"/>
            <a:r>
              <a:rPr lang="en-GB" dirty="0">
                <a:solidFill>
                  <a:srgbClr val="0099FF"/>
                </a:solidFill>
                <a:latin typeface="Times New Roman" panose="02020603050405020304" pitchFamily="18" charset="0"/>
                <a:cs typeface="Times New Roman" panose="02020603050405020304" pitchFamily="18" charset="0"/>
              </a:rPr>
              <a:t>Margins (Borders)</a:t>
            </a:r>
            <a:endParaRPr lang="en-GB" b="0" i="0" dirty="0">
              <a:solidFill>
                <a:srgbClr val="0099FF"/>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Sagittal border</a:t>
            </a:r>
            <a:r>
              <a:rPr lang="en-GB" b="0" i="0" dirty="0">
                <a:solidFill>
                  <a:srgbClr val="495354"/>
                </a:solidFill>
                <a:effectLst/>
                <a:latin typeface="Times New Roman" panose="02020603050405020304" pitchFamily="18" charset="0"/>
                <a:cs typeface="Times New Roman" panose="02020603050405020304" pitchFamily="18" charset="0"/>
              </a:rPr>
              <a:t>, located superiorly. It is the thickest and longest border. The two parietal bones articulate at the sagittal borders with each other to form the </a:t>
            </a:r>
            <a:r>
              <a:rPr lang="en-GB" b="0" i="0" u="sng" dirty="0">
                <a:solidFill>
                  <a:srgbClr val="495354"/>
                </a:solidFill>
                <a:effectLst/>
                <a:latin typeface="Times New Roman" panose="02020603050405020304" pitchFamily="18" charset="0"/>
                <a:cs typeface="Times New Roman" panose="02020603050405020304" pitchFamily="18" charset="0"/>
              </a:rPr>
              <a:t>sagittal suture</a:t>
            </a:r>
            <a:r>
              <a:rPr lang="en-GB" b="0" i="0" dirty="0">
                <a:solidFill>
                  <a:srgbClr val="495354"/>
                </a:solidFill>
                <a:effectLst/>
                <a:latin typeface="Times New Roman" panose="02020603050405020304" pitchFamily="18" charset="0"/>
                <a:cs typeface="Times New Roman" panose="02020603050405020304" pitchFamily="18" charset="0"/>
              </a:rPr>
              <a:t>.  </a:t>
            </a: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Squamosal border</a:t>
            </a:r>
            <a:r>
              <a:rPr lang="en-GB" b="0" i="0" dirty="0">
                <a:solidFill>
                  <a:srgbClr val="495354"/>
                </a:solidFill>
                <a:effectLst/>
                <a:latin typeface="Times New Roman" panose="02020603050405020304" pitchFamily="18" charset="0"/>
                <a:cs typeface="Times New Roman" panose="02020603050405020304" pitchFamily="18" charset="0"/>
              </a:rPr>
              <a:t>, situated inferiorly. The border starts thin and straight anteriorly, arches in the middle and then thickens posteriorly. The squamosal border comes in contact with three bony structures. From anterior to posterior these are the greater wing of the sphenoid bone and the squamous and petrous parts of temporal bone. These articulations form the </a:t>
            </a:r>
            <a:r>
              <a:rPr lang="en-GB" b="0" i="0" u="sng" dirty="0" err="1">
                <a:solidFill>
                  <a:srgbClr val="495354"/>
                </a:solidFill>
                <a:effectLst/>
                <a:latin typeface="Times New Roman" panose="02020603050405020304" pitchFamily="18" charset="0"/>
                <a:cs typeface="Times New Roman" panose="02020603050405020304" pitchFamily="18" charset="0"/>
              </a:rPr>
              <a:t>sphenoparietal</a:t>
            </a:r>
            <a:r>
              <a:rPr lang="en-GB" b="0" i="0" u="sng" dirty="0">
                <a:solidFill>
                  <a:srgbClr val="495354"/>
                </a:solidFill>
                <a:effectLst/>
                <a:latin typeface="Times New Roman" panose="02020603050405020304" pitchFamily="18" charset="0"/>
                <a:cs typeface="Times New Roman" panose="02020603050405020304" pitchFamily="18" charset="0"/>
              </a:rPr>
              <a:t> </a:t>
            </a:r>
            <a:r>
              <a:rPr lang="en-GB" b="0" i="0" dirty="0">
                <a:solidFill>
                  <a:srgbClr val="495354"/>
                </a:solidFill>
                <a:effectLst/>
                <a:latin typeface="Times New Roman" panose="02020603050405020304" pitchFamily="18" charset="0"/>
                <a:cs typeface="Times New Roman" panose="02020603050405020304" pitchFamily="18" charset="0"/>
              </a:rPr>
              <a:t>and </a:t>
            </a:r>
            <a:r>
              <a:rPr lang="en-GB" b="0" i="0" u="sng" dirty="0" err="1">
                <a:solidFill>
                  <a:srgbClr val="495354"/>
                </a:solidFill>
                <a:effectLst/>
                <a:latin typeface="Times New Roman" panose="02020603050405020304" pitchFamily="18" charset="0"/>
                <a:cs typeface="Times New Roman" panose="02020603050405020304" pitchFamily="18" charset="0"/>
              </a:rPr>
              <a:t>parietomastoid</a:t>
            </a:r>
            <a:r>
              <a:rPr lang="en-GB" b="0" i="0" u="sng" dirty="0">
                <a:solidFill>
                  <a:srgbClr val="495354"/>
                </a:solidFill>
                <a:effectLst/>
                <a:latin typeface="Times New Roman" panose="02020603050405020304" pitchFamily="18" charset="0"/>
                <a:cs typeface="Times New Roman" panose="02020603050405020304" pitchFamily="18" charset="0"/>
              </a:rPr>
              <a:t> sutures</a:t>
            </a:r>
            <a:r>
              <a:rPr lang="en-GB" b="0" i="0" dirty="0">
                <a:solidFill>
                  <a:srgbClr val="495354"/>
                </a:solidFill>
                <a:effectLst/>
                <a:latin typeface="Times New Roman" panose="02020603050405020304" pitchFamily="18" charset="0"/>
                <a:cs typeface="Times New Roman" panose="02020603050405020304" pitchFamily="18" charset="0"/>
              </a:rPr>
              <a:t>.</a:t>
            </a: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Frontal border</a:t>
            </a:r>
            <a:r>
              <a:rPr lang="en-GB" b="0" i="0" dirty="0">
                <a:solidFill>
                  <a:srgbClr val="495354"/>
                </a:solidFill>
                <a:effectLst/>
                <a:latin typeface="Times New Roman" panose="02020603050405020304" pitchFamily="18" charset="0"/>
                <a:cs typeface="Times New Roman" panose="02020603050405020304" pitchFamily="18" charset="0"/>
              </a:rPr>
              <a:t>, located anteriorly. It is the most serrated margin of the parietal bone. It comes in contact with the frontal bone to form the superolateral half of the </a:t>
            </a:r>
            <a:r>
              <a:rPr lang="en-GB" b="0" i="0" u="sng" dirty="0">
                <a:solidFill>
                  <a:srgbClr val="495354"/>
                </a:solidFill>
                <a:effectLst/>
                <a:latin typeface="Times New Roman" panose="02020603050405020304" pitchFamily="18" charset="0"/>
                <a:cs typeface="Times New Roman" panose="02020603050405020304" pitchFamily="18" charset="0"/>
              </a:rPr>
              <a:t>coronal suture</a:t>
            </a:r>
            <a:r>
              <a:rPr lang="en-GB" b="0" i="0" dirty="0">
                <a:solidFill>
                  <a:srgbClr val="495354"/>
                </a:solidFill>
                <a:effectLst/>
                <a:latin typeface="Times New Roman" panose="02020603050405020304" pitchFamily="18" charset="0"/>
                <a:cs typeface="Times New Roman" panose="02020603050405020304" pitchFamily="18" charset="0"/>
              </a:rPr>
              <a:t>. </a:t>
            </a: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Occipital border</a:t>
            </a:r>
            <a:r>
              <a:rPr lang="en-GB" b="0" i="0" dirty="0">
                <a:solidFill>
                  <a:srgbClr val="495354"/>
                </a:solidFill>
                <a:effectLst/>
                <a:latin typeface="Times New Roman" panose="02020603050405020304" pitchFamily="18" charset="0"/>
                <a:cs typeface="Times New Roman" panose="02020603050405020304" pitchFamily="18" charset="0"/>
              </a:rPr>
              <a:t>, located posteriorly. It is also highly irregular and forms the inferolateral half of the </a:t>
            </a:r>
            <a:r>
              <a:rPr lang="en-GB" b="0" i="0" u="sng" dirty="0">
                <a:solidFill>
                  <a:srgbClr val="495354"/>
                </a:solidFill>
                <a:effectLst/>
                <a:latin typeface="Times New Roman" panose="02020603050405020304" pitchFamily="18" charset="0"/>
                <a:cs typeface="Times New Roman" panose="02020603050405020304" pitchFamily="18" charset="0"/>
              </a:rPr>
              <a:t>lambdoid suture</a:t>
            </a:r>
            <a:r>
              <a:rPr lang="en-GB" b="0" i="0" dirty="0">
                <a:solidFill>
                  <a:srgbClr val="495354"/>
                </a:solidFill>
                <a:effectLst/>
                <a:latin typeface="Times New Roman" panose="02020603050405020304" pitchFamily="18" charset="0"/>
                <a:cs typeface="Times New Roman" panose="02020603050405020304" pitchFamily="18" charset="0"/>
              </a:rPr>
              <a:t> by articulating with the occipital bone.</a:t>
            </a:r>
          </a:p>
        </p:txBody>
      </p:sp>
      <p:sp>
        <p:nvSpPr>
          <p:cNvPr id="6" name="Title 3">
            <a:extLst>
              <a:ext uri="{FF2B5EF4-FFF2-40B4-BE49-F238E27FC236}">
                <a16:creationId xmlns:a16="http://schemas.microsoft.com/office/drawing/2014/main" id="{C5AAB878-CE81-C83B-F148-89D801A863BF}"/>
              </a:ext>
            </a:extLst>
          </p:cNvPr>
          <p:cNvSpPr txBox="1">
            <a:spLocks/>
          </p:cNvSpPr>
          <p:nvPr/>
        </p:nvSpPr>
        <p:spPr>
          <a:xfrm>
            <a:off x="533400" y="23386"/>
            <a:ext cx="8229600" cy="594320"/>
          </a:xfrm>
          <a:prstGeom prst="rect">
            <a:avLst/>
          </a:prstGeom>
        </p:spPr>
        <p:txBody>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en-GB" altLang="en-US" sz="2800" b="1" kern="0">
                <a:latin typeface="Book Antiqua" panose="02040602050305030304" pitchFamily="18" charset="0"/>
              </a:rPr>
              <a:t>OS PARIETALE (</a:t>
            </a:r>
            <a:r>
              <a:rPr lang="en-US" altLang="en-US" sz="2800" b="1" kern="0">
                <a:latin typeface="Book Antiqua" panose="02040602050305030304" pitchFamily="18" charset="0"/>
              </a:rPr>
              <a:t>PARIETAL BONE)</a:t>
            </a:r>
            <a:endParaRPr lang="en-US" altLang="sr-Latn-RS" sz="2800" b="1" kern="0" dirty="0"/>
          </a:p>
        </p:txBody>
      </p:sp>
      <p:pic>
        <p:nvPicPr>
          <p:cNvPr id="7" name="Picture 4">
            <a:extLst>
              <a:ext uri="{FF2B5EF4-FFF2-40B4-BE49-F238E27FC236}">
                <a16:creationId xmlns:a16="http://schemas.microsoft.com/office/drawing/2014/main" id="{BF7163A1-5410-360F-F6D4-1CDAE0C5D6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7210"/>
          <a:stretch>
            <a:fillRect/>
          </a:stretch>
        </p:blipFill>
        <p:spPr>
          <a:xfrm>
            <a:off x="5128592" y="476672"/>
            <a:ext cx="4038600" cy="3484562"/>
          </a:xfrm>
          <a:prstGeom prst="rect">
            <a:avLst/>
          </a:prstGeom>
          <a:noFill/>
        </p:spPr>
      </p:pic>
      <p:pic>
        <p:nvPicPr>
          <p:cNvPr id="2" name="Picture 2">
            <a:extLst>
              <a:ext uri="{FF2B5EF4-FFF2-40B4-BE49-F238E27FC236}">
                <a16:creationId xmlns:a16="http://schemas.microsoft.com/office/drawing/2014/main" id="{4B4D0BED-B676-255F-52F0-41BA06647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156" t="12187" r="16211" b="10001"/>
          <a:stretch>
            <a:fillRect/>
          </a:stretch>
        </p:blipFill>
        <p:spPr bwMode="auto">
          <a:xfrm>
            <a:off x="5868144" y="4153405"/>
            <a:ext cx="2664297" cy="266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9551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39C41-63D7-F38E-5DBF-E8D4751A07F7}"/>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96817FF-8982-2347-B1D9-CB7F7477C203}"/>
              </a:ext>
            </a:extLst>
          </p:cNvPr>
          <p:cNvSpPr txBox="1"/>
          <p:nvPr/>
        </p:nvSpPr>
        <p:spPr>
          <a:xfrm>
            <a:off x="107504" y="640730"/>
            <a:ext cx="5472608" cy="6186309"/>
          </a:xfrm>
          <a:prstGeom prst="rect">
            <a:avLst/>
          </a:prstGeom>
          <a:noFill/>
        </p:spPr>
        <p:txBody>
          <a:bodyPr wrap="square">
            <a:spAutoFit/>
          </a:bodyPr>
          <a:lstStyle/>
          <a:p>
            <a:pPr algn="l"/>
            <a:r>
              <a:rPr lang="en-GB" dirty="0">
                <a:solidFill>
                  <a:srgbClr val="0099FF"/>
                </a:solidFill>
                <a:latin typeface="Times New Roman" panose="02020603050405020304" pitchFamily="18" charset="0"/>
                <a:cs typeface="Times New Roman" panose="02020603050405020304" pitchFamily="18" charset="0"/>
              </a:rPr>
              <a:t>Angles</a:t>
            </a:r>
            <a:endParaRPr lang="en-GB" b="0" i="0" dirty="0">
              <a:solidFill>
                <a:srgbClr val="0099FF"/>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Frontal angle </a:t>
            </a:r>
            <a:r>
              <a:rPr lang="en-GB" b="0" i="0" dirty="0">
                <a:solidFill>
                  <a:srgbClr val="495354"/>
                </a:solidFill>
                <a:effectLst/>
                <a:latin typeface="Times New Roman" panose="02020603050405020304" pitchFamily="18" charset="0"/>
                <a:cs typeface="Times New Roman" panose="02020603050405020304" pitchFamily="18" charset="0"/>
              </a:rPr>
              <a:t>pointing </a:t>
            </a:r>
            <a:r>
              <a:rPr lang="en-GB" b="0" i="0" dirty="0" err="1">
                <a:solidFill>
                  <a:srgbClr val="495354"/>
                </a:solidFill>
                <a:effectLst/>
                <a:latin typeface="Times New Roman" panose="02020603050405020304" pitchFamily="18" charset="0"/>
                <a:cs typeface="Times New Roman" panose="02020603050405020304" pitchFamily="18" charset="0"/>
              </a:rPr>
              <a:t>anterosuperiorly</a:t>
            </a:r>
            <a:r>
              <a:rPr lang="en-GB" b="0" i="0" dirty="0">
                <a:solidFill>
                  <a:srgbClr val="495354"/>
                </a:solidFill>
                <a:effectLst/>
                <a:latin typeface="Times New Roman" panose="02020603050405020304" pitchFamily="18" charset="0"/>
                <a:cs typeface="Times New Roman" panose="02020603050405020304" pitchFamily="18" charset="0"/>
              </a:rPr>
              <a:t>. It is formed by the intersection of the sagittal and frontal borders. The frontal angle is located at the</a:t>
            </a:r>
            <a:r>
              <a:rPr lang="en-GB" b="1" i="0" dirty="0">
                <a:solidFill>
                  <a:srgbClr val="495354"/>
                </a:solidFill>
                <a:effectLst/>
                <a:latin typeface="Times New Roman" panose="02020603050405020304" pitchFamily="18" charset="0"/>
                <a:cs typeface="Times New Roman" panose="02020603050405020304" pitchFamily="18" charset="0"/>
              </a:rPr>
              <a:t> bregma</a:t>
            </a:r>
            <a:r>
              <a:rPr lang="en-GB" b="0" i="0" dirty="0">
                <a:solidFill>
                  <a:srgbClr val="495354"/>
                </a:solidFill>
                <a:effectLst/>
                <a:latin typeface="Times New Roman" panose="02020603050405020304" pitchFamily="18" charset="0"/>
                <a:cs typeface="Times New Roman" panose="02020603050405020304" pitchFamily="18" charset="0"/>
              </a:rPr>
              <a:t>, which represents the intersection of the sagittal and coronal sutures.</a:t>
            </a:r>
            <a:br>
              <a:rPr lang="en-GB" b="0" i="0" dirty="0">
                <a:solidFill>
                  <a:srgbClr val="495354"/>
                </a:solidFill>
                <a:effectLst/>
                <a:latin typeface="Times New Roman" panose="02020603050405020304" pitchFamily="18" charset="0"/>
                <a:cs typeface="Times New Roman" panose="02020603050405020304" pitchFamily="18" charset="0"/>
              </a:rPr>
            </a:br>
            <a:endParaRPr lang="en-GB" b="0" i="0" dirty="0">
              <a:solidFill>
                <a:srgbClr val="495354"/>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Sphenoidal angle </a:t>
            </a:r>
            <a:r>
              <a:rPr lang="en-GB" b="0" i="0" dirty="0">
                <a:solidFill>
                  <a:srgbClr val="495354"/>
                </a:solidFill>
                <a:effectLst/>
                <a:latin typeface="Times New Roman" panose="02020603050405020304" pitchFamily="18" charset="0"/>
                <a:cs typeface="Times New Roman" panose="02020603050405020304" pitchFamily="18" charset="0"/>
              </a:rPr>
              <a:t>facing </a:t>
            </a:r>
            <a:r>
              <a:rPr lang="en-GB" b="0" i="0" dirty="0" err="1">
                <a:solidFill>
                  <a:srgbClr val="495354"/>
                </a:solidFill>
                <a:effectLst/>
                <a:latin typeface="Times New Roman" panose="02020603050405020304" pitchFamily="18" charset="0"/>
                <a:cs typeface="Times New Roman" panose="02020603050405020304" pitchFamily="18" charset="0"/>
              </a:rPr>
              <a:t>anteroinferiorly</a:t>
            </a:r>
            <a:r>
              <a:rPr lang="en-GB" b="0" i="0" dirty="0">
                <a:solidFill>
                  <a:srgbClr val="495354"/>
                </a:solidFill>
                <a:effectLst/>
                <a:latin typeface="Times New Roman" panose="02020603050405020304" pitchFamily="18" charset="0"/>
                <a:cs typeface="Times New Roman" panose="02020603050405020304" pitchFamily="18" charset="0"/>
              </a:rPr>
              <a:t>. It is created by the union of the frontal and squamosal borders. The sphenoidal angle is situated at the </a:t>
            </a:r>
            <a:r>
              <a:rPr lang="en-GB" b="1" i="0" dirty="0">
                <a:solidFill>
                  <a:srgbClr val="495354"/>
                </a:solidFill>
                <a:effectLst/>
                <a:latin typeface="Times New Roman" panose="02020603050405020304" pitchFamily="18" charset="0"/>
                <a:cs typeface="Times New Roman" panose="02020603050405020304" pitchFamily="18" charset="0"/>
              </a:rPr>
              <a:t>pterion</a:t>
            </a:r>
            <a:r>
              <a:rPr lang="en-GB" b="0" i="0" dirty="0">
                <a:solidFill>
                  <a:srgbClr val="495354"/>
                </a:solidFill>
                <a:effectLst/>
                <a:latin typeface="Times New Roman" panose="02020603050405020304" pitchFamily="18" charset="0"/>
                <a:cs typeface="Times New Roman" panose="02020603050405020304" pitchFamily="18" charset="0"/>
              </a:rPr>
              <a:t>, which represents the intersection of the coronal, </a:t>
            </a:r>
            <a:r>
              <a:rPr lang="en-GB" b="0" i="0" dirty="0" err="1">
                <a:solidFill>
                  <a:srgbClr val="495354"/>
                </a:solidFill>
                <a:effectLst/>
                <a:latin typeface="Times New Roman" panose="02020603050405020304" pitchFamily="18" charset="0"/>
                <a:cs typeface="Times New Roman" panose="02020603050405020304" pitchFamily="18" charset="0"/>
              </a:rPr>
              <a:t>sphenoparietal</a:t>
            </a:r>
            <a:r>
              <a:rPr lang="en-GB" b="0" i="0" dirty="0">
                <a:solidFill>
                  <a:srgbClr val="495354"/>
                </a:solidFill>
                <a:effectLst/>
                <a:latin typeface="Times New Roman" panose="02020603050405020304" pitchFamily="18" charset="0"/>
                <a:cs typeface="Times New Roman" panose="02020603050405020304" pitchFamily="18" charset="0"/>
              </a:rPr>
              <a:t> and </a:t>
            </a:r>
            <a:r>
              <a:rPr lang="en-GB" b="0" i="0" dirty="0" err="1">
                <a:solidFill>
                  <a:srgbClr val="495354"/>
                </a:solidFill>
                <a:effectLst/>
                <a:latin typeface="Times New Roman" panose="02020603050405020304" pitchFamily="18" charset="0"/>
                <a:cs typeface="Times New Roman" panose="02020603050405020304" pitchFamily="18" charset="0"/>
              </a:rPr>
              <a:t>sphenofrontal</a:t>
            </a:r>
            <a:r>
              <a:rPr lang="en-GB" b="0" i="0" dirty="0">
                <a:solidFill>
                  <a:srgbClr val="495354"/>
                </a:solidFill>
                <a:effectLst/>
                <a:latin typeface="Times New Roman" panose="02020603050405020304" pitchFamily="18" charset="0"/>
                <a:cs typeface="Times New Roman" panose="02020603050405020304" pitchFamily="18" charset="0"/>
              </a:rPr>
              <a:t> sutures. </a:t>
            </a:r>
            <a:br>
              <a:rPr lang="en-GB" b="0" i="0" dirty="0">
                <a:solidFill>
                  <a:srgbClr val="495354"/>
                </a:solidFill>
                <a:effectLst/>
                <a:latin typeface="Times New Roman" panose="02020603050405020304" pitchFamily="18" charset="0"/>
                <a:cs typeface="Times New Roman" panose="02020603050405020304" pitchFamily="18" charset="0"/>
              </a:rPr>
            </a:br>
            <a:endParaRPr lang="en-GB" b="0" i="0" dirty="0">
              <a:solidFill>
                <a:srgbClr val="495354"/>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Occipital angle </a:t>
            </a:r>
            <a:r>
              <a:rPr lang="en-GB" b="0" i="0" dirty="0">
                <a:solidFill>
                  <a:srgbClr val="495354"/>
                </a:solidFill>
                <a:effectLst/>
                <a:latin typeface="Times New Roman" panose="02020603050405020304" pitchFamily="18" charset="0"/>
                <a:cs typeface="Times New Roman" panose="02020603050405020304" pitchFamily="18" charset="0"/>
              </a:rPr>
              <a:t>which points </a:t>
            </a:r>
            <a:r>
              <a:rPr lang="en-GB" b="0" i="0" dirty="0" err="1">
                <a:solidFill>
                  <a:srgbClr val="495354"/>
                </a:solidFill>
                <a:effectLst/>
                <a:latin typeface="Times New Roman" panose="02020603050405020304" pitchFamily="18" charset="0"/>
                <a:cs typeface="Times New Roman" panose="02020603050405020304" pitchFamily="18" charset="0"/>
              </a:rPr>
              <a:t>posterosuperiorly</a:t>
            </a:r>
            <a:r>
              <a:rPr lang="en-GB" b="0" i="0" dirty="0">
                <a:solidFill>
                  <a:srgbClr val="495354"/>
                </a:solidFill>
                <a:effectLst/>
                <a:latin typeface="Times New Roman" panose="02020603050405020304" pitchFamily="18" charset="0"/>
                <a:cs typeface="Times New Roman" panose="02020603050405020304" pitchFamily="18" charset="0"/>
              </a:rPr>
              <a:t>, being more rounded compared to the rest. It is formed by the intersection of the sagittal and occipital borders. The angle is situated at the </a:t>
            </a:r>
            <a:r>
              <a:rPr lang="en-GB" b="1" i="0" dirty="0">
                <a:solidFill>
                  <a:srgbClr val="495354"/>
                </a:solidFill>
                <a:effectLst/>
                <a:latin typeface="Times New Roman" panose="02020603050405020304" pitchFamily="18" charset="0"/>
                <a:cs typeface="Times New Roman" panose="02020603050405020304" pitchFamily="18" charset="0"/>
              </a:rPr>
              <a:t>lambda</a:t>
            </a:r>
            <a:r>
              <a:rPr lang="en-GB" b="0" i="0" dirty="0">
                <a:solidFill>
                  <a:srgbClr val="495354"/>
                </a:solidFill>
                <a:effectLst/>
                <a:latin typeface="Times New Roman" panose="02020603050405020304" pitchFamily="18" charset="0"/>
                <a:cs typeface="Times New Roman" panose="02020603050405020304" pitchFamily="18" charset="0"/>
              </a:rPr>
              <a:t>, which represents the union of the lambdoid and sagittal sutures. </a:t>
            </a:r>
            <a:br>
              <a:rPr lang="en-GB" b="0" i="0" dirty="0">
                <a:solidFill>
                  <a:srgbClr val="495354"/>
                </a:solidFill>
                <a:effectLst/>
                <a:latin typeface="Times New Roman" panose="02020603050405020304" pitchFamily="18" charset="0"/>
                <a:cs typeface="Times New Roman" panose="02020603050405020304" pitchFamily="18" charset="0"/>
              </a:rPr>
            </a:br>
            <a:endParaRPr lang="en-GB" b="0" i="0" dirty="0">
              <a:solidFill>
                <a:srgbClr val="495354"/>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b="1" i="0" dirty="0">
                <a:solidFill>
                  <a:srgbClr val="495354"/>
                </a:solidFill>
                <a:effectLst/>
                <a:latin typeface="Times New Roman" panose="02020603050405020304" pitchFamily="18" charset="0"/>
                <a:cs typeface="Times New Roman" panose="02020603050405020304" pitchFamily="18" charset="0"/>
              </a:rPr>
              <a:t>Mastoid angle </a:t>
            </a:r>
            <a:r>
              <a:rPr lang="en-GB" b="0" i="0" dirty="0">
                <a:solidFill>
                  <a:srgbClr val="495354"/>
                </a:solidFill>
                <a:effectLst/>
                <a:latin typeface="Times New Roman" panose="02020603050405020304" pitchFamily="18" charset="0"/>
                <a:cs typeface="Times New Roman" panose="02020603050405020304" pitchFamily="18" charset="0"/>
              </a:rPr>
              <a:t>which faces posteroinferiorly. It is created by the intersection of the occipital and squamosal borders. The angle is found at the </a:t>
            </a:r>
            <a:r>
              <a:rPr lang="en-GB" b="1" i="0" dirty="0" err="1">
                <a:solidFill>
                  <a:srgbClr val="495354"/>
                </a:solidFill>
                <a:effectLst/>
                <a:latin typeface="Times New Roman" panose="02020603050405020304" pitchFamily="18" charset="0"/>
                <a:cs typeface="Times New Roman" panose="02020603050405020304" pitchFamily="18" charset="0"/>
              </a:rPr>
              <a:t>asterion</a:t>
            </a:r>
            <a:r>
              <a:rPr lang="en-GB" b="1" i="0" dirty="0">
                <a:solidFill>
                  <a:srgbClr val="495354"/>
                </a:solidFill>
                <a:effectLst/>
                <a:latin typeface="Times New Roman" panose="02020603050405020304" pitchFamily="18" charset="0"/>
                <a:cs typeface="Times New Roman" panose="02020603050405020304" pitchFamily="18" charset="0"/>
              </a:rPr>
              <a:t> </a:t>
            </a:r>
            <a:r>
              <a:rPr lang="en-GB" b="0" i="0" dirty="0">
                <a:solidFill>
                  <a:srgbClr val="495354"/>
                </a:solidFill>
                <a:effectLst/>
                <a:latin typeface="Times New Roman" panose="02020603050405020304" pitchFamily="18" charset="0"/>
                <a:cs typeface="Times New Roman" panose="02020603050405020304" pitchFamily="18" charset="0"/>
              </a:rPr>
              <a:t>where the </a:t>
            </a:r>
            <a:r>
              <a:rPr lang="en-GB" b="0" i="0" dirty="0" err="1">
                <a:solidFill>
                  <a:srgbClr val="495354"/>
                </a:solidFill>
                <a:effectLst/>
                <a:latin typeface="Times New Roman" panose="02020603050405020304" pitchFamily="18" charset="0"/>
                <a:cs typeface="Times New Roman" panose="02020603050405020304" pitchFamily="18" charset="0"/>
              </a:rPr>
              <a:t>parietomastoid</a:t>
            </a:r>
            <a:r>
              <a:rPr lang="en-GB" b="0" i="0" dirty="0">
                <a:solidFill>
                  <a:srgbClr val="495354"/>
                </a:solidFill>
                <a:effectLst/>
                <a:latin typeface="Times New Roman" panose="02020603050405020304" pitchFamily="18" charset="0"/>
                <a:cs typeface="Times New Roman" panose="02020603050405020304" pitchFamily="18" charset="0"/>
              </a:rPr>
              <a:t> and lambdoid sutures meet.</a:t>
            </a:r>
          </a:p>
        </p:txBody>
      </p:sp>
      <p:sp>
        <p:nvSpPr>
          <p:cNvPr id="6" name="Title 3">
            <a:extLst>
              <a:ext uri="{FF2B5EF4-FFF2-40B4-BE49-F238E27FC236}">
                <a16:creationId xmlns:a16="http://schemas.microsoft.com/office/drawing/2014/main" id="{1277323A-AF90-3B80-55C8-A45990AF3FF8}"/>
              </a:ext>
            </a:extLst>
          </p:cNvPr>
          <p:cNvSpPr txBox="1">
            <a:spLocks/>
          </p:cNvSpPr>
          <p:nvPr/>
        </p:nvSpPr>
        <p:spPr>
          <a:xfrm>
            <a:off x="533400" y="23386"/>
            <a:ext cx="8229600" cy="594320"/>
          </a:xfrm>
          <a:prstGeom prst="rect">
            <a:avLst/>
          </a:prstGeom>
        </p:spPr>
        <p:txBody>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algn="ctr"/>
            <a:r>
              <a:rPr lang="en-GB" altLang="en-US" sz="2800" b="1" kern="0">
                <a:latin typeface="Book Antiqua" panose="02040602050305030304" pitchFamily="18" charset="0"/>
              </a:rPr>
              <a:t>OS PARIETALE (</a:t>
            </a:r>
            <a:r>
              <a:rPr lang="en-US" altLang="en-US" sz="2800" b="1" kern="0">
                <a:latin typeface="Book Antiqua" panose="02040602050305030304" pitchFamily="18" charset="0"/>
              </a:rPr>
              <a:t>PARIETAL BONE)</a:t>
            </a:r>
            <a:endParaRPr lang="en-US" altLang="sr-Latn-RS" sz="2800" b="1" kern="0" dirty="0"/>
          </a:p>
        </p:txBody>
      </p:sp>
      <p:pic>
        <p:nvPicPr>
          <p:cNvPr id="3074" name="Picture 2" descr="What are bregma and lambda? — Brain Stuff">
            <a:extLst>
              <a:ext uri="{FF2B5EF4-FFF2-40B4-BE49-F238E27FC236}">
                <a16:creationId xmlns:a16="http://schemas.microsoft.com/office/drawing/2014/main" id="{34B2C7CF-CB1F-74F3-C2F6-B2391B4DE1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1960" y="584066"/>
            <a:ext cx="2011498" cy="261182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9 Pterion on the human skull in the lateral view (source... | Download  Scientific Diagram">
            <a:extLst>
              <a:ext uri="{FF2B5EF4-FFF2-40B4-BE49-F238E27FC236}">
                <a16:creationId xmlns:a16="http://schemas.microsoft.com/office/drawing/2014/main" id="{7EFCC992-D3B8-D43E-2CFC-3FF3E980181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4539" y="3197135"/>
            <a:ext cx="2077021" cy="167651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33571F97-D3FF-E62F-245B-FA400988EB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5821" y="4874894"/>
            <a:ext cx="2465435" cy="1838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294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26480-3E65-5ACD-F133-CBCD68C7095B}"/>
              </a:ext>
            </a:extLst>
          </p:cNvPr>
          <p:cNvPicPr>
            <a:picLocks noChangeAspect="1"/>
          </p:cNvPicPr>
          <p:nvPr/>
        </p:nvPicPr>
        <p:blipFill>
          <a:blip r:embed="rId3"/>
          <a:stretch>
            <a:fillRect/>
          </a:stretch>
        </p:blipFill>
        <p:spPr>
          <a:xfrm>
            <a:off x="713287" y="188640"/>
            <a:ext cx="7717426" cy="6316392"/>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DC09A-06FA-976E-20FA-23856CE5589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B6F1E8D-2C97-92C1-8486-E1E02BC1CA71}"/>
              </a:ext>
            </a:extLst>
          </p:cNvPr>
          <p:cNvPicPr>
            <a:picLocks noChangeAspect="1"/>
          </p:cNvPicPr>
          <p:nvPr/>
        </p:nvPicPr>
        <p:blipFill>
          <a:blip r:embed="rId2"/>
          <a:stretch>
            <a:fillRect/>
          </a:stretch>
        </p:blipFill>
        <p:spPr>
          <a:xfrm>
            <a:off x="1147284" y="447259"/>
            <a:ext cx="6849431" cy="5963482"/>
          </a:xfrm>
          <a:prstGeom prst="rect">
            <a:avLst/>
          </a:prstGeom>
        </p:spPr>
      </p:pic>
    </p:spTree>
    <p:extLst>
      <p:ext uri="{BB962C8B-B14F-4D97-AF65-F5344CB8AC3E}">
        <p14:creationId xmlns:p14="http://schemas.microsoft.com/office/powerpoint/2010/main" val="899954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il_fi" descr="http://idoktor.info/userfiles/image/Anatomy/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642938"/>
            <a:ext cx="7143750" cy="57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il_fi" descr="http://www.infobik.com/wp-content/uploads/2011/10/os-parietale-facies-inter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13" y="857250"/>
            <a:ext cx="7286625"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4"/>
          <p:cNvPicPr>
            <a:picLocks noChangeAspect="1" noChangeArrowheads="1"/>
          </p:cNvPicPr>
          <p:nvPr/>
        </p:nvPicPr>
        <p:blipFill>
          <a:blip r:embed="rId2">
            <a:extLst>
              <a:ext uri="{28A0092B-C50C-407E-A947-70E740481C1C}">
                <a14:useLocalDpi xmlns:a14="http://schemas.microsoft.com/office/drawing/2010/main" val="0"/>
              </a:ext>
            </a:extLst>
          </a:blip>
          <a:srcRect l="7382" t="-984" r="37247" b="37013"/>
          <a:stretch>
            <a:fillRect/>
          </a:stretch>
        </p:blipFill>
        <p:spPr bwMode="auto">
          <a:xfrm>
            <a:off x="539750" y="-155575"/>
            <a:ext cx="8101013" cy="701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4"/>
          <p:cNvPicPr>
            <a:picLocks noChangeAspect="1" noChangeArrowheads="1"/>
          </p:cNvPicPr>
          <p:nvPr/>
        </p:nvPicPr>
        <p:blipFill>
          <a:blip r:embed="rId2">
            <a:extLst>
              <a:ext uri="{28A0092B-C50C-407E-A947-70E740481C1C}">
                <a14:useLocalDpi xmlns:a14="http://schemas.microsoft.com/office/drawing/2010/main" val="0"/>
              </a:ext>
            </a:extLst>
          </a:blip>
          <a:srcRect l="7936" t="-197" r="39682" b="40163"/>
          <a:stretch>
            <a:fillRect/>
          </a:stretch>
        </p:blipFill>
        <p:spPr bwMode="auto">
          <a:xfrm>
            <a:off x="755650" y="0"/>
            <a:ext cx="7669213" cy="659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itle 90113"/>
          <p:cNvSpPr>
            <a:spLocks noGrp="1" noChangeArrowheads="1"/>
          </p:cNvSpPr>
          <p:nvPr>
            <p:ph type="title"/>
          </p:nvPr>
        </p:nvSpPr>
        <p:spPr>
          <a:xfrm>
            <a:off x="1475656" y="27305"/>
            <a:ext cx="5904458" cy="528776"/>
          </a:xfrm>
        </p:spPr>
        <p:txBody>
          <a:bodyPr anchor="ctr"/>
          <a:lstStyle/>
          <a:p>
            <a:r>
              <a:rPr lang="en-GB" altLang="en-US" sz="2400" b="1" dirty="0">
                <a:solidFill>
                  <a:schemeClr val="tx1"/>
                </a:solidFill>
                <a:latin typeface="Times New Roman" panose="02020603050405020304" pitchFamily="18" charset="0"/>
                <a:cs typeface="Times New Roman" panose="02020603050405020304" pitchFamily="18" charset="0"/>
              </a:rPr>
              <a:t>OS ETHMOIDALE (ETHMOID BONE</a:t>
            </a:r>
            <a:r>
              <a:rPr lang="sr-Cyrl-RS" altLang="en-US" sz="2400" b="1" dirty="0">
                <a:solidFill>
                  <a:schemeClr val="tx1"/>
                </a:solidFill>
                <a:latin typeface="Times New Roman" panose="02020603050405020304" pitchFamily="18" charset="0"/>
                <a:cs typeface="Times New Roman" panose="02020603050405020304" pitchFamily="18" charset="0"/>
              </a:rPr>
              <a:t>)</a:t>
            </a:r>
            <a:endParaRPr lang="zh-CN" altLang="en-US" sz="2400" b="1" dirty="0">
              <a:solidFill>
                <a:schemeClr val="tx1"/>
              </a:solidFill>
              <a:latin typeface="Times New Roman" panose="02020603050405020304" pitchFamily="18" charset="0"/>
              <a:cs typeface="Times New Roman" panose="02020603050405020304" pitchFamily="18" charset="0"/>
            </a:endParaRPr>
          </a:p>
        </p:txBody>
      </p:sp>
      <p:sp>
        <p:nvSpPr>
          <p:cNvPr id="20482" name="Text Placeholder 90114"/>
          <p:cNvSpPr>
            <a:spLocks noGrp="1" noChangeArrowheads="1"/>
          </p:cNvSpPr>
          <p:nvPr>
            <p:ph type="body" idx="1"/>
          </p:nvPr>
        </p:nvSpPr>
        <p:spPr>
          <a:xfrm>
            <a:off x="0" y="715463"/>
            <a:ext cx="9036050" cy="5542235"/>
          </a:xfrm>
        </p:spPr>
        <p:txBody>
          <a:bodyPr/>
          <a:lstStyle/>
          <a:p>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Part of base of the cranium (basis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cranii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p>
          <a:p>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Forms the anterior cranial fossa (fossa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anterior)</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the walls of nasal cavity and orbit</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It has 3 main parts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Font typeface="Wingdings 3" panose="05040102010807070707" pitchFamily="18" charset="2"/>
              <a:buNone/>
            </a:pP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700" b="1" dirty="0">
                <a:latin typeface="Times New Roman" panose="02020603050405020304" pitchFamily="18" charset="0"/>
                <a:ea typeface="Book Antiqua" panose="02040602050305030304" pitchFamily="18" charset="0"/>
                <a:cs typeface="Times New Roman" panose="02020603050405020304" pitchFamily="18" charset="0"/>
              </a:rPr>
              <a:t>lamina cribrosa (cribriform plate) -</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horizontal plate</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7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700" b="1" dirty="0">
                <a:latin typeface="Times New Roman" panose="02020603050405020304" pitchFamily="18" charset="0"/>
                <a:ea typeface="Book Antiqua" panose="02040602050305030304" pitchFamily="18" charset="0"/>
                <a:cs typeface="Times New Roman" panose="02020603050405020304" pitchFamily="18" charset="0"/>
              </a:rPr>
              <a:t>crista </a:t>
            </a:r>
            <a:r>
              <a:rPr lang="en-GB" altLang="en-US" sz="1700" b="1" dirty="0" err="1">
                <a:latin typeface="Times New Roman" panose="02020603050405020304" pitchFamily="18" charset="0"/>
                <a:ea typeface="Book Antiqua" panose="02040602050305030304" pitchFamily="18" charset="0"/>
                <a:cs typeface="Times New Roman" panose="02020603050405020304" pitchFamily="18" charset="0"/>
              </a:rPr>
              <a:t>gali</a:t>
            </a:r>
            <a:r>
              <a:rPr lang="en-GB" altLang="en-US" sz="1700" b="1" dirty="0">
                <a:latin typeface="Times New Roman" panose="02020603050405020304" pitchFamily="18" charset="0"/>
                <a:ea typeface="Book Antiqua" panose="02040602050305030304" pitchFamily="18" charset="0"/>
                <a:cs typeface="Times New Roman" panose="02020603050405020304" pitchFamily="18" charset="0"/>
              </a:rPr>
              <a:t> and lamina </a:t>
            </a:r>
            <a:r>
              <a:rPr lang="en-GB" altLang="en-US" sz="1700" b="1" dirty="0" err="1">
                <a:latin typeface="Times New Roman" panose="02020603050405020304" pitchFamily="18" charset="0"/>
                <a:ea typeface="Book Antiqua" panose="02040602050305030304" pitchFamily="18" charset="0"/>
                <a:cs typeface="Times New Roman" panose="02020603050405020304" pitchFamily="18" charset="0"/>
              </a:rPr>
              <a:t>perpendicularis</a:t>
            </a:r>
            <a:r>
              <a:rPr lang="en-GB" altLang="en-US" sz="1700" b="1" dirty="0">
                <a:latin typeface="Times New Roman" panose="02020603050405020304" pitchFamily="18" charset="0"/>
                <a:ea typeface="Book Antiqua" panose="02040602050305030304" pitchFamily="18" charset="0"/>
                <a:cs typeface="Times New Roman" panose="02020603050405020304" pitchFamily="18" charset="0"/>
              </a:rPr>
              <a:t> (perpendicular plate)</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vertical part</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7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endParaRPr lang="en-GB" altLang="en-US" sz="10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3) </a:t>
            </a:r>
            <a:r>
              <a:rPr lang="en-GB" altLang="en-US" sz="1700" b="1" dirty="0" err="1">
                <a:latin typeface="Times New Roman" panose="02020603050405020304" pitchFamily="18" charset="0"/>
                <a:ea typeface="Book Antiqua" panose="02040602050305030304" pitchFamily="18" charset="0"/>
                <a:cs typeface="Times New Roman" panose="02020603050405020304" pitchFamily="18" charset="0"/>
              </a:rPr>
              <a:t>labyrinthus</a:t>
            </a:r>
            <a:r>
              <a:rPr lang="en-GB" altLang="en-US" sz="17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b="1" dirty="0" err="1">
                <a:latin typeface="Times New Roman" panose="02020603050405020304" pitchFamily="18" charset="0"/>
                <a:ea typeface="Book Antiqua" panose="02040602050305030304" pitchFamily="18" charset="0"/>
                <a:cs typeface="Times New Roman" panose="02020603050405020304" pitchFamily="18" charset="0"/>
              </a:rPr>
              <a:t>ethmoidalis</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labyrinth</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700" u="sng" dirty="0">
                <a:latin typeface="Times New Roman" panose="02020603050405020304" pitchFamily="18" charset="0"/>
                <a:ea typeface="Book Antiqua" panose="02040602050305030304" pitchFamily="18" charset="0"/>
                <a:cs typeface="Times New Roman" panose="02020603050405020304" pitchFamily="18" charset="0"/>
              </a:rPr>
              <a:t>paired</a:t>
            </a: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en-GB" altLang="en-US" sz="1600" dirty="0">
              <a:solidFill>
                <a:srgbClr val="FF0000"/>
              </a:solidFill>
              <a:latin typeface="Book Antiqua" panose="02040602050305030304" pitchFamily="18" charset="0"/>
              <a:ea typeface="Book Antiqua" panose="02040602050305030304" pitchFamily="18" charset="0"/>
              <a:cs typeface="Book Antiqua" panose="02040602050305030304" pitchFamily="18" charset="0"/>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l="17838" t="11940" r="53624" b="37917"/>
          <a:stretch>
            <a:fillRect/>
          </a:stretch>
        </p:blipFill>
        <p:spPr bwMode="auto">
          <a:xfrm>
            <a:off x="36513" y="4013342"/>
            <a:ext cx="2879303" cy="28446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l="7640" r="37685" b="37549"/>
          <a:stretch>
            <a:fillRect/>
          </a:stretch>
        </p:blipFill>
        <p:spPr bwMode="auto">
          <a:xfrm>
            <a:off x="2636218" y="3796891"/>
            <a:ext cx="3281362" cy="281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l="7640" r="37685" b="37746"/>
          <a:stretch>
            <a:fillRect/>
          </a:stretch>
        </p:blipFill>
        <p:spPr bwMode="auto">
          <a:xfrm>
            <a:off x="5684838" y="3956273"/>
            <a:ext cx="3387725"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p:cNvPicPr>
            <a:picLocks noChangeAspect="1" noChangeArrowheads="1"/>
          </p:cNvPicPr>
          <p:nvPr/>
        </p:nvPicPr>
        <p:blipFill rotWithShape="1">
          <a:blip r:embed="rId5">
            <a:extLst>
              <a:ext uri="{28A0092B-C50C-407E-A947-70E740481C1C}">
                <a14:useLocalDpi xmlns:a14="http://schemas.microsoft.com/office/drawing/2010/main" val="0"/>
              </a:ext>
            </a:extLst>
          </a:blip>
          <a:srcRect l="7936" t="6684" r="37468" b="38193"/>
          <a:stretch/>
        </p:blipFill>
        <p:spPr bwMode="auto">
          <a:xfrm>
            <a:off x="6078538" y="1916832"/>
            <a:ext cx="3065462" cy="23544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93857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91137"/>
          <p:cNvPicPr>
            <a:picLocks noChangeAspect="1" noChangeArrowheads="1"/>
          </p:cNvPicPr>
          <p:nvPr/>
        </p:nvPicPr>
        <p:blipFill>
          <a:blip r:embed="rId2">
            <a:extLst>
              <a:ext uri="{28A0092B-C50C-407E-A947-70E740481C1C}">
                <a14:useLocalDpi xmlns:a14="http://schemas.microsoft.com/office/drawing/2010/main" val="0"/>
              </a:ext>
            </a:extLst>
          </a:blip>
          <a:srcRect l="26833" t="23645" r="27069" b="7903"/>
          <a:stretch>
            <a:fillRect/>
          </a:stretch>
        </p:blipFill>
        <p:spPr bwMode="auto">
          <a:xfrm>
            <a:off x="1260475" y="1123950"/>
            <a:ext cx="6743700" cy="5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Text Box 91138"/>
          <p:cNvSpPr txBox="1">
            <a:spLocks noChangeArrowheads="1"/>
          </p:cNvSpPr>
          <p:nvPr/>
        </p:nvSpPr>
        <p:spPr bwMode="auto">
          <a:xfrm>
            <a:off x="1835150" y="1412875"/>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GB" altLang="en-US">
                <a:solidFill>
                  <a:srgbClr val="FF0000"/>
                </a:solidFill>
                <a:latin typeface="Arial" panose="020B0604020202020204" pitchFamily="34" charset="0"/>
                <a:cs typeface="Arial" panose="020B0604020202020204" pitchFamily="34" charset="0"/>
              </a:rPr>
              <a:t>OS ETHMOIDALE</a:t>
            </a:r>
          </a:p>
        </p:txBody>
      </p:sp>
    </p:spTree>
    <p:extLst>
      <p:ext uri="{BB962C8B-B14F-4D97-AF65-F5344CB8AC3E}">
        <p14:creationId xmlns:p14="http://schemas.microsoft.com/office/powerpoint/2010/main" val="129563271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A29636-9393-3305-E8CF-3A64F6AFD9F2}"/>
              </a:ext>
            </a:extLst>
          </p:cNvPr>
          <p:cNvPicPr>
            <a:picLocks noChangeAspect="1"/>
          </p:cNvPicPr>
          <p:nvPr/>
        </p:nvPicPr>
        <p:blipFill>
          <a:blip r:embed="rId2"/>
          <a:stretch>
            <a:fillRect/>
          </a:stretch>
        </p:blipFill>
        <p:spPr>
          <a:xfrm>
            <a:off x="755576" y="1289488"/>
            <a:ext cx="7935318" cy="4279023"/>
          </a:xfrm>
          <a:prstGeom prst="rect">
            <a:avLst/>
          </a:prstGeom>
        </p:spPr>
      </p:pic>
    </p:spTree>
    <p:extLst>
      <p:ext uri="{BB962C8B-B14F-4D97-AF65-F5344CB8AC3E}">
        <p14:creationId xmlns:p14="http://schemas.microsoft.com/office/powerpoint/2010/main" val="28114253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AD7BE-A27A-B5B1-884A-CFA53DBEF06C}"/>
            </a:ext>
          </a:extLst>
        </p:cNvPr>
        <p:cNvGrpSpPr/>
        <p:nvPr/>
      </p:nvGrpSpPr>
      <p:grpSpPr>
        <a:xfrm>
          <a:off x="0" y="0"/>
          <a:ext cx="0" cy="0"/>
          <a:chOff x="0" y="0"/>
          <a:chExt cx="0" cy="0"/>
        </a:xfrm>
      </p:grpSpPr>
      <p:sp>
        <p:nvSpPr>
          <p:cNvPr id="20482" name="Text Placeholder 90114">
            <a:extLst>
              <a:ext uri="{FF2B5EF4-FFF2-40B4-BE49-F238E27FC236}">
                <a16:creationId xmlns:a16="http://schemas.microsoft.com/office/drawing/2014/main" id="{5AA1E1F6-2EFB-D2CF-B2D8-9617A94C7FAE}"/>
              </a:ext>
            </a:extLst>
          </p:cNvPr>
          <p:cNvSpPr>
            <a:spLocks noGrp="1" noChangeArrowheads="1"/>
          </p:cNvSpPr>
          <p:nvPr>
            <p:ph type="body" idx="1"/>
          </p:nvPr>
        </p:nvSpPr>
        <p:spPr>
          <a:xfrm>
            <a:off x="0" y="476672"/>
            <a:ext cx="9144000" cy="5542235"/>
          </a:xfrm>
        </p:spPr>
        <p:txBody>
          <a:bodyPr/>
          <a:lstStyle/>
          <a:p>
            <a:pPr>
              <a:spcBef>
                <a:spcPts val="0"/>
              </a:spcBef>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lamina cribrosa</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(cribriform plate)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horizontal plate</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located between two orbital plates of frontal bone in ethmoid notch (incisura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ethmoidalis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by its inferior surface, forms the roof of nasal cavity and by its superior surface forms</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anterior cranial fossa (fossa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anterior)</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contains numerous openings for the passage of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fibers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of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a:t>
            </a:r>
            <a:r>
              <a:rPr lang="en-GB" altLang="en-US" sz="1800" baseline="30000" dirty="0" err="1">
                <a:latin typeface="Times New Roman" panose="02020603050405020304" pitchFamily="18" charset="0"/>
                <a:ea typeface="Book Antiqua" panose="02040602050305030304" pitchFamily="18" charset="0"/>
                <a:cs typeface="Times New Roman" panose="02020603050405020304" pitchFamily="18" charset="0"/>
              </a:rPr>
              <a:t>st</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cranial nerve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nn</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о</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lfactorii</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p>
          <a:p>
            <a:pPr>
              <a:spcBef>
                <a:spcPts val="0"/>
              </a:spcBef>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as for the passage of ethmoidal blood vessels and nerves</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bulbus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olfactorius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as the part of olfactory pathway is located on superior surface</a:t>
            </a:r>
          </a:p>
          <a:p>
            <a:pPr>
              <a:spcBef>
                <a:spcPts val="0"/>
              </a:spcBef>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crista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gali</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and lamina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perpendicularis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vertical plate</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crista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gali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p</a:t>
            </a:r>
            <a:r>
              <a:rPr lang="en-GB" sz="1800" b="0" i="0" dirty="0">
                <a:solidFill>
                  <a:srgbClr val="32323C"/>
                </a:solidFill>
                <a:effectLst/>
                <a:latin typeface="Times New Roman" panose="02020603050405020304" pitchFamily="18" charset="0"/>
                <a:cs typeface="Times New Roman" panose="02020603050405020304" pitchFamily="18" charset="0"/>
              </a:rPr>
              <a:t>rojecting superiorly from the cribriform plate; provides an attachment point</a:t>
            </a:r>
            <a:br>
              <a:rPr lang="en-GB" sz="1800" b="0" i="0" dirty="0">
                <a:solidFill>
                  <a:srgbClr val="32323C"/>
                </a:solidFill>
                <a:effectLst/>
                <a:latin typeface="Times New Roman" panose="02020603050405020304" pitchFamily="18" charset="0"/>
                <a:cs typeface="Times New Roman" panose="02020603050405020304" pitchFamily="18" charset="0"/>
              </a:rPr>
            </a:br>
            <a:r>
              <a:rPr lang="en-GB" sz="1800" b="0" i="0" dirty="0">
                <a:solidFill>
                  <a:srgbClr val="32323C"/>
                </a:solidFill>
                <a:effectLst/>
                <a:latin typeface="Times New Roman" panose="02020603050405020304" pitchFamily="18" charset="0"/>
                <a:cs typeface="Times New Roman" panose="02020603050405020304" pitchFamily="18" charset="0"/>
              </a:rPr>
              <a:t>  for the falx cerebri (sheet of dura mater that separates the two cerebral hemispheres).</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lamina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perpendicularis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(perpendicular palate) </a:t>
            </a:r>
            <a:r>
              <a:rPr lang="en-GB" sz="1800" b="0" i="0" dirty="0">
                <a:effectLst/>
                <a:latin typeface="Times New Roman" panose="02020603050405020304" pitchFamily="18" charset="0"/>
                <a:cs typeface="Times New Roman" panose="02020603050405020304" pitchFamily="18" charset="0"/>
              </a:rPr>
              <a:t>is a thin lamina that descends vertically</a:t>
            </a:r>
            <a:br>
              <a:rPr lang="en-GB" sz="1800" b="0" i="0" dirty="0">
                <a:effectLst/>
                <a:latin typeface="Times New Roman" panose="02020603050405020304" pitchFamily="18" charset="0"/>
                <a:cs typeface="Times New Roman" panose="02020603050405020304" pitchFamily="18" charset="0"/>
              </a:rPr>
            </a:br>
            <a:r>
              <a:rPr lang="en-GB" sz="1800" b="0" i="0" dirty="0">
                <a:effectLst/>
                <a:latin typeface="Times New Roman" panose="02020603050405020304" pitchFamily="18" charset="0"/>
                <a:cs typeface="Times New Roman" panose="02020603050405020304" pitchFamily="18" charset="0"/>
              </a:rPr>
              <a:t>   from the cribriform plate. Inferiorly it attaches to vomer, the septal cartilage of the nose,</a:t>
            </a:r>
            <a:br>
              <a:rPr lang="en-GB" sz="1800" b="0" i="0" dirty="0">
                <a:effectLst/>
                <a:latin typeface="Times New Roman" panose="02020603050405020304" pitchFamily="18" charset="0"/>
                <a:cs typeface="Times New Roman" panose="02020603050405020304" pitchFamily="18" charset="0"/>
              </a:rPr>
            </a:br>
            <a:r>
              <a:rPr lang="en-GB" sz="1800" b="0" i="0" dirty="0">
                <a:effectLst/>
                <a:latin typeface="Times New Roman" panose="02020603050405020304" pitchFamily="18" charset="0"/>
                <a:cs typeface="Times New Roman" panose="02020603050405020304" pitchFamily="18" charset="0"/>
              </a:rPr>
              <a:t>   superiorly with parts of frontal, nasal and sphenoid bone, and forms part of the </a:t>
            </a:r>
            <a:r>
              <a:rPr lang="en-GB" sz="1800" i="0" u="sng" dirty="0">
                <a:effectLst/>
                <a:latin typeface="Times New Roman" panose="02020603050405020304" pitchFamily="18" charset="0"/>
                <a:cs typeface="Times New Roman" panose="02020603050405020304" pitchFamily="18" charset="0"/>
              </a:rPr>
              <a:t>nasal septum</a:t>
            </a:r>
            <a:r>
              <a:rPr lang="en-GB" sz="1800" b="0" i="0" dirty="0">
                <a:effectLst/>
                <a:latin typeface="Times New Roman" panose="0202060305040502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p:txBody>
      </p:sp>
      <p:sp>
        <p:nvSpPr>
          <p:cNvPr id="3" name="Title 90113">
            <a:extLst>
              <a:ext uri="{FF2B5EF4-FFF2-40B4-BE49-F238E27FC236}">
                <a16:creationId xmlns:a16="http://schemas.microsoft.com/office/drawing/2014/main" id="{571CB184-BC1F-9822-A0EF-8F0A0E1F94BA}"/>
              </a:ext>
            </a:extLst>
          </p:cNvPr>
          <p:cNvSpPr>
            <a:spLocks noGrp="1" noChangeArrowheads="1"/>
          </p:cNvSpPr>
          <p:nvPr>
            <p:ph type="title"/>
          </p:nvPr>
        </p:nvSpPr>
        <p:spPr>
          <a:xfrm>
            <a:off x="1475656" y="27305"/>
            <a:ext cx="5904458" cy="528776"/>
          </a:xfrm>
        </p:spPr>
        <p:txBody>
          <a:bodyPr anchor="ctr"/>
          <a:lstStyle/>
          <a:p>
            <a:r>
              <a:rPr lang="en-GB" altLang="en-US" sz="2400" b="1" dirty="0">
                <a:solidFill>
                  <a:schemeClr val="tx1"/>
                </a:solidFill>
                <a:latin typeface="Times New Roman" panose="02020603050405020304" pitchFamily="18" charset="0"/>
                <a:cs typeface="Times New Roman" panose="02020603050405020304" pitchFamily="18" charset="0"/>
              </a:rPr>
              <a:t>OS ETHMOIDALE (ETHMOID BONE</a:t>
            </a:r>
            <a:r>
              <a:rPr lang="sr-Cyrl-RS" altLang="en-US" sz="2400" b="1" dirty="0">
                <a:solidFill>
                  <a:schemeClr val="tx1"/>
                </a:solidFill>
                <a:latin typeface="Times New Roman" panose="02020603050405020304" pitchFamily="18" charset="0"/>
                <a:cs typeface="Times New Roman" panose="02020603050405020304" pitchFamily="18" charset="0"/>
              </a:rPr>
              <a:t>)</a:t>
            </a:r>
            <a:endParaRPr lang="zh-CN" altLang="en-US" sz="2400" b="1" dirty="0">
              <a:solidFill>
                <a:schemeClr val="tx1"/>
              </a:solidFill>
              <a:latin typeface="Times New Roman" panose="02020603050405020304" pitchFamily="18" charset="0"/>
              <a:cs typeface="Times New Roman" panose="02020603050405020304" pitchFamily="18" charset="0"/>
            </a:endParaRPr>
          </a:p>
        </p:txBody>
      </p:sp>
      <p:pic>
        <p:nvPicPr>
          <p:cNvPr id="2" name="Picture 10">
            <a:extLst>
              <a:ext uri="{FF2B5EF4-FFF2-40B4-BE49-F238E27FC236}">
                <a16:creationId xmlns:a16="http://schemas.microsoft.com/office/drawing/2014/main" id="{94606E17-3BEE-3D79-448E-4F32823E809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948" t="51728" r="44299" b="15181"/>
          <a:stretch/>
        </p:blipFill>
        <p:spPr bwMode="auto">
          <a:xfrm>
            <a:off x="179513" y="4149080"/>
            <a:ext cx="2063086" cy="270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0115">
            <a:extLst>
              <a:ext uri="{FF2B5EF4-FFF2-40B4-BE49-F238E27FC236}">
                <a16:creationId xmlns:a16="http://schemas.microsoft.com/office/drawing/2014/main" id="{D10654B6-938A-FC37-5D13-2F6EEEA7D4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838" t="11940" r="53624" b="37917"/>
          <a:stretch>
            <a:fillRect/>
          </a:stretch>
        </p:blipFill>
        <p:spPr bwMode="auto">
          <a:xfrm>
            <a:off x="2699792" y="4265290"/>
            <a:ext cx="250666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A32B1503-ADA5-30D4-B7A8-29F6716F41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640" r="37685" b="37549"/>
          <a:stretch>
            <a:fillRect/>
          </a:stretch>
        </p:blipFill>
        <p:spPr bwMode="auto">
          <a:xfrm>
            <a:off x="5775366" y="4149080"/>
            <a:ext cx="3158115" cy="2708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680313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12"/>
          <p:cNvPicPr>
            <a:picLocks noChangeAspect="1" noChangeArrowheads="1"/>
          </p:cNvPicPr>
          <p:nvPr/>
        </p:nvPicPr>
        <p:blipFill rotWithShape="1">
          <a:blip r:embed="rId2">
            <a:extLst>
              <a:ext uri="{28A0092B-C50C-407E-A947-70E740481C1C}">
                <a14:useLocalDpi xmlns:a14="http://schemas.microsoft.com/office/drawing/2010/main" val="0"/>
              </a:ext>
            </a:extLst>
          </a:blip>
          <a:srcRect l="7936" t="6684" r="37468" b="38193"/>
          <a:stretch/>
        </p:blipFill>
        <p:spPr bwMode="auto">
          <a:xfrm>
            <a:off x="5877052" y="415771"/>
            <a:ext cx="3266948" cy="2509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2" name="Text Placeholder 90114"/>
          <p:cNvSpPr>
            <a:spLocks noGrp="1" noChangeArrowheads="1"/>
          </p:cNvSpPr>
          <p:nvPr>
            <p:ph type="body" idx="1"/>
          </p:nvPr>
        </p:nvSpPr>
        <p:spPr>
          <a:xfrm>
            <a:off x="0" y="264388"/>
            <a:ext cx="9144000" cy="6665699"/>
          </a:xfrm>
        </p:spPr>
        <p:txBody>
          <a:bodyPr/>
          <a:lstStyle/>
          <a:p>
            <a:pPr>
              <a:lnSpc>
                <a:spcPct val="90000"/>
              </a:lnSpc>
              <a:buFont typeface="Wingdings 3" panose="05040102010807070707" pitchFamily="18" charset="2"/>
              <a:buNone/>
            </a:pPr>
            <a:endParaRPr lang="en-GB" altLang="en-US" sz="1600" dirty="0">
              <a:latin typeface="Book Antiqua" panose="0204060205030503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3)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labyrinthus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ethmoidalis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labyrinth</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u="sng" dirty="0">
                <a:latin typeface="Times New Roman" panose="02020603050405020304" pitchFamily="18" charset="0"/>
                <a:ea typeface="Book Antiqua" panose="02040602050305030304" pitchFamily="18" charset="0"/>
                <a:cs typeface="Times New Roman" panose="02020603050405020304" pitchFamily="18" charset="0"/>
              </a:rPr>
              <a:t>paired part</a:t>
            </a:r>
            <a:br>
              <a:rPr lang="en-GB" altLang="en-US" sz="1800" u="sng"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located between nasal cavity and orbit</a:t>
            </a:r>
          </a:p>
          <a:p>
            <a:pPr marL="92075" indent="-92075">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superior surface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articulates with horizontal part of frontal bone;</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anterior and posterior ethmoidal groove can be seen, for passage </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of anterior and posterior ethmoidal vessels and nerves</a:t>
            </a:r>
            <a:endParaRPr lang="sr-Cyrl-RS" altLang="en-US" sz="17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anterior surface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articulates with lacrimal bone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os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lacrimale</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t>
            </a:r>
            <a:endParaRPr lang="sr-Cyrl-RS" altLang="en-US" sz="17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posterior surface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articulates with body of sphenoid bone</a:t>
            </a:r>
          </a:p>
          <a:p>
            <a:pPr>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(corpus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and processus orbitalis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palatini</a:t>
            </a:r>
          </a:p>
          <a:p>
            <a:pPr>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inferior surface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articulates with body of maxilla(corpus maxillae) and processus orbitalis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palatini</a:t>
            </a:r>
          </a:p>
          <a:p>
            <a:pPr>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 </a:t>
            </a:r>
            <a:r>
              <a:rPr lang="en-GB" sz="1700" b="0" i="0" dirty="0">
                <a:solidFill>
                  <a:srgbClr val="374151"/>
                </a:solidFill>
                <a:effectLst/>
                <a:latin typeface="Times New Roman" panose="02020603050405020304" pitchFamily="18" charset="0"/>
                <a:cs typeface="Times New Roman" panose="02020603050405020304" pitchFamily="18" charset="0"/>
              </a:rPr>
              <a:t>On the articular surfaces, there are half-cells (depressions) that, with the corresponding half-cells of the bone with which they articulate, form ethmoidal cells (</a:t>
            </a:r>
            <a:r>
              <a:rPr lang="en-GB" sz="1700" b="0" i="0" dirty="0" err="1">
                <a:solidFill>
                  <a:srgbClr val="374151"/>
                </a:solidFill>
                <a:effectLst/>
                <a:latin typeface="Times New Roman" panose="02020603050405020304" pitchFamily="18" charset="0"/>
                <a:cs typeface="Times New Roman" panose="02020603050405020304" pitchFamily="18" charset="0"/>
              </a:rPr>
              <a:t>cellulae</a:t>
            </a:r>
            <a:r>
              <a:rPr lang="en-GB" sz="1700" b="0" i="0" dirty="0">
                <a:solidFill>
                  <a:srgbClr val="374151"/>
                </a:solidFill>
                <a:effectLst/>
                <a:latin typeface="Times New Roman" panose="02020603050405020304" pitchFamily="18" charset="0"/>
                <a:cs typeface="Times New Roman" panose="02020603050405020304" pitchFamily="18" charset="0"/>
              </a:rPr>
              <a:t> </a:t>
            </a:r>
            <a:r>
              <a:rPr lang="en-GB" sz="1700" b="0" i="0" dirty="0" err="1">
                <a:solidFill>
                  <a:srgbClr val="374151"/>
                </a:solidFill>
                <a:effectLst/>
                <a:latin typeface="Times New Roman" panose="02020603050405020304" pitchFamily="18" charset="0"/>
                <a:cs typeface="Times New Roman" panose="02020603050405020304" pitchFamily="18" charset="0"/>
              </a:rPr>
              <a:t>ethmoidales</a:t>
            </a:r>
            <a:r>
              <a:rPr lang="en-GB" sz="1700" b="0" i="0" dirty="0">
                <a:solidFill>
                  <a:srgbClr val="374151"/>
                </a:solidFill>
                <a:effectLst/>
                <a:latin typeface="Times New Roman" panose="02020603050405020304" pitchFamily="18" charset="0"/>
                <a:cs typeface="Times New Roman" panose="02020603050405020304" pitchFamily="18" charset="0"/>
              </a:rPr>
              <a:t>), or ethmoidal sinuses</a:t>
            </a:r>
            <a:endParaRPr lang="sr-Cyrl-RS" altLang="en-US" sz="17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lateral surface – orbital plate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(lamina orbitalis)</a:t>
            </a:r>
          </a:p>
          <a:p>
            <a:pPr marL="0" indent="0">
              <a:lnSpc>
                <a:spcPct val="90000"/>
              </a:lnSpc>
              <a:buFont typeface="Wingdings 3" panose="05040102010807070707" pitchFamily="18" charset="2"/>
              <a:buNone/>
            </a:pP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by joining with lacrimal bone anteriorly, fontal bone superiorly,</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sphenoid bone posteriorly and maxilla inferiorly forms the </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medial wall of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orbita</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At superior border of</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lamina orbitalis there are openings of</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anterior and posterior ethmoidal groove</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medial surface – nasal plate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forms the upper part of lateral wall</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of nasal</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cavity and has 2 processes</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superior nasal concha (concha nasalis superior)</a:t>
            </a:r>
            <a:b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middle nasal concha (concha nasalis media)</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700" dirty="0">
                <a:solidFill>
                  <a:srgbClr val="FF000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medial surface has other prominences and process</a:t>
            </a:r>
            <a:r>
              <a:rPr lang="sr-Cyrl-RS" altLang="en-US" sz="1700" dirty="0">
                <a:latin typeface="Times New Roman" panose="02020603050405020304" pitchFamily="18" charset="0"/>
                <a:ea typeface="Book Antiqua" panose="02040602050305030304" pitchFamily="18" charset="0"/>
                <a:cs typeface="Times New Roman" panose="02020603050405020304" pitchFamily="18" charset="0"/>
              </a:rPr>
              <a:t>: </a:t>
            </a:r>
            <a:b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agger</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nasi</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bulla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ethmoidalis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processus</a:t>
            </a:r>
            <a:r>
              <a:rPr lang="en-GB" altLang="en-US" sz="17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700" dirty="0" err="1">
                <a:latin typeface="Times New Roman" panose="02020603050405020304" pitchFamily="18" charset="0"/>
                <a:ea typeface="Book Antiqua" panose="02040602050305030304" pitchFamily="18" charset="0"/>
                <a:cs typeface="Times New Roman" panose="02020603050405020304" pitchFamily="18" charset="0"/>
              </a:rPr>
              <a:t>uncinatus</a:t>
            </a:r>
            <a:br>
              <a:rPr lang="en-GB" altLang="en-US" sz="1700" dirty="0">
                <a:solidFill>
                  <a:srgbClr val="FF0000"/>
                </a:solidFill>
                <a:latin typeface="Times New Roman" panose="02020603050405020304" pitchFamily="18" charset="0"/>
                <a:ea typeface="Book Antiqua" panose="02040602050305030304" pitchFamily="18" charset="0"/>
                <a:cs typeface="Times New Roman" panose="02020603050405020304" pitchFamily="18" charset="0"/>
              </a:rPr>
            </a:br>
            <a:r>
              <a:rPr lang="en-GB" altLang="en-US" sz="1700" dirty="0">
                <a:solidFill>
                  <a:srgbClr val="FF0000"/>
                </a:solidFill>
                <a:latin typeface="Times New Roman" panose="02020603050405020304" pitchFamily="18" charset="0"/>
                <a:ea typeface="Book Antiqua" panose="02040602050305030304" pitchFamily="18" charset="0"/>
                <a:cs typeface="Times New Roman" panose="02020603050405020304" pitchFamily="18" charset="0"/>
              </a:rPr>
              <a:t>    </a:t>
            </a: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5652121" y="3853590"/>
            <a:ext cx="3495700" cy="298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90113">
            <a:extLst>
              <a:ext uri="{FF2B5EF4-FFF2-40B4-BE49-F238E27FC236}">
                <a16:creationId xmlns:a16="http://schemas.microsoft.com/office/drawing/2014/main" id="{59377DAA-F0F4-1BC5-F162-54F88ACBFE8A}"/>
              </a:ext>
            </a:extLst>
          </p:cNvPr>
          <p:cNvSpPr>
            <a:spLocks noGrp="1" noChangeArrowheads="1"/>
          </p:cNvSpPr>
          <p:nvPr>
            <p:ph type="title"/>
          </p:nvPr>
        </p:nvSpPr>
        <p:spPr>
          <a:xfrm>
            <a:off x="1475656" y="0"/>
            <a:ext cx="5904458" cy="528776"/>
          </a:xfrm>
        </p:spPr>
        <p:txBody>
          <a:bodyPr anchor="ctr"/>
          <a:lstStyle/>
          <a:p>
            <a:r>
              <a:rPr lang="en-GB" altLang="en-US" sz="2400" b="1" dirty="0">
                <a:solidFill>
                  <a:schemeClr val="tx1"/>
                </a:solidFill>
                <a:latin typeface="Times New Roman" panose="02020603050405020304" pitchFamily="18" charset="0"/>
                <a:cs typeface="Times New Roman" panose="02020603050405020304" pitchFamily="18" charset="0"/>
              </a:rPr>
              <a:t>OS ETHMOIDALE (ETHMOID BONE</a:t>
            </a:r>
            <a:r>
              <a:rPr lang="sr-Cyrl-RS" altLang="en-US" sz="2400" b="1" dirty="0">
                <a:solidFill>
                  <a:schemeClr val="tx1"/>
                </a:solidFill>
                <a:latin typeface="Times New Roman" panose="02020603050405020304" pitchFamily="18" charset="0"/>
                <a:cs typeface="Times New Roman" panose="02020603050405020304" pitchFamily="18" charset="0"/>
              </a:rPr>
              <a:t>)</a:t>
            </a:r>
            <a:endParaRPr lang="zh-CN" altLang="en-US"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71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l="31641" t="13126" r="15625" b="12811"/>
          <a:stretch>
            <a:fillRect/>
          </a:stretch>
        </p:blipFill>
        <p:spPr bwMode="auto">
          <a:xfrm>
            <a:off x="857250" y="85725"/>
            <a:ext cx="7715250" cy="677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12"/>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379193" y="0"/>
            <a:ext cx="4791075" cy="412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1137"/>
          <p:cNvPicPr>
            <a:picLocks noChangeAspect="1" noChangeArrowheads="1"/>
          </p:cNvPicPr>
          <p:nvPr/>
        </p:nvPicPr>
        <p:blipFill>
          <a:blip r:embed="rId3">
            <a:extLst>
              <a:ext uri="{28A0092B-C50C-407E-A947-70E740481C1C}">
                <a14:useLocalDpi xmlns:a14="http://schemas.microsoft.com/office/drawing/2010/main" val="0"/>
              </a:ext>
            </a:extLst>
          </a:blip>
          <a:srcRect l="26833" t="23645" r="27069" b="7903"/>
          <a:stretch>
            <a:fillRect/>
          </a:stretch>
        </p:blipFill>
        <p:spPr bwMode="auto">
          <a:xfrm>
            <a:off x="0" y="351340"/>
            <a:ext cx="4277987" cy="357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l="7640" r="37685" b="37746"/>
          <a:stretch>
            <a:fillRect/>
          </a:stretch>
        </p:blipFill>
        <p:spPr bwMode="auto">
          <a:xfrm>
            <a:off x="1043608" y="4095725"/>
            <a:ext cx="3234379" cy="276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l="7640" r="37537" b="37549"/>
          <a:stretch>
            <a:fillRect/>
          </a:stretch>
        </p:blipFill>
        <p:spPr bwMode="auto">
          <a:xfrm>
            <a:off x="5204911" y="3573016"/>
            <a:ext cx="3632797" cy="310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547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Title 75777"/>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
        <p:nvSpPr>
          <p:cNvPr id="23554" name="Text Placeholder 75778"/>
          <p:cNvSpPr>
            <a:spLocks noGrp="1" noChangeArrowheads="1"/>
          </p:cNvSpPr>
          <p:nvPr>
            <p:ph type="body" idx="1"/>
          </p:nvPr>
        </p:nvSpPr>
        <p:spPr>
          <a:xfrm>
            <a:off x="-23088" y="692696"/>
            <a:ext cx="9036050" cy="4997450"/>
          </a:xfrm>
        </p:spPr>
        <p:txBody>
          <a:bodyPr/>
          <a:lstStyle/>
          <a:p>
            <a:r>
              <a:rPr lang="en-GB" sz="1800" b="0" i="0" dirty="0">
                <a:solidFill>
                  <a:srgbClr val="374151"/>
                </a:solidFill>
                <a:effectLst/>
                <a:latin typeface="Times New Roman" panose="02020603050405020304" pitchFamily="18" charset="0"/>
                <a:cs typeface="Times New Roman" panose="02020603050405020304" pitchFamily="18" charset="0"/>
              </a:rPr>
              <a:t>Part of the skull base; it is located between the frontal and ethmoid bones that anteriorly, the temporal and parietal bones that are lateral, and the occipital bone which is posteriorly.</a:t>
            </a:r>
          </a:p>
          <a:p>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It has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p>
          <a:p>
            <a:pPr>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Body</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corpus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has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6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surfaces</a:t>
            </a:r>
          </a:p>
          <a:p>
            <a:pPr>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2)  Lesser wings (alae minores)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a:t>
            </a:r>
          </a:p>
          <a:p>
            <a:pPr>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3) Greater wings (alae majores)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a:t>
            </a:r>
          </a:p>
          <a:p>
            <a:pPr>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4) Pterygoid process (processus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pterygoidei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a:t>
            </a:r>
            <a:b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endParaRPr lang="zh-CN" altLang="en-US" sz="18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23555" name="Picture 4" descr="Scull"/>
          <p:cNvPicPr>
            <a:picLocks noChangeAspect="1" noChangeArrowheads="1"/>
          </p:cNvPicPr>
          <p:nvPr/>
        </p:nvPicPr>
        <p:blipFill>
          <a:blip r:embed="rId2">
            <a:clrChange>
              <a:clrFrom>
                <a:srgbClr val="B9D3F9"/>
              </a:clrFrom>
              <a:clrTo>
                <a:srgbClr val="B9D3F9">
                  <a:alpha val="0"/>
                </a:srgbClr>
              </a:clrTo>
            </a:clrChange>
            <a:extLst>
              <a:ext uri="{28A0092B-C50C-407E-A947-70E740481C1C}">
                <a14:useLocalDpi xmlns:a14="http://schemas.microsoft.com/office/drawing/2010/main" val="0"/>
              </a:ext>
            </a:extLst>
          </a:blip>
          <a:srcRect/>
          <a:stretch>
            <a:fillRect/>
          </a:stretch>
        </p:blipFill>
        <p:spPr bwMode="auto">
          <a:xfrm>
            <a:off x="3206214" y="4227251"/>
            <a:ext cx="2071816" cy="205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2"/>
          <p:cNvPicPr>
            <a:picLocks noChangeAspect="1" noChangeArrowheads="1"/>
          </p:cNvPicPr>
          <p:nvPr/>
        </p:nvPicPr>
        <p:blipFill>
          <a:blip r:embed="rId3">
            <a:extLst>
              <a:ext uri="{28A0092B-C50C-407E-A947-70E740481C1C}">
                <a14:useLocalDpi xmlns:a14="http://schemas.microsoft.com/office/drawing/2010/main" val="0"/>
              </a:ext>
            </a:extLst>
          </a:blip>
          <a:srcRect l="39702" t="30000" r="23482" b="15625"/>
          <a:stretch>
            <a:fillRect/>
          </a:stretch>
        </p:blipFill>
        <p:spPr bwMode="auto">
          <a:xfrm>
            <a:off x="6447810" y="1644015"/>
            <a:ext cx="2559050" cy="236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6801"/>
          <p:cNvPicPr>
            <a:picLocks noChangeAspect="1" noChangeArrowheads="1"/>
          </p:cNvPicPr>
          <p:nvPr/>
        </p:nvPicPr>
        <p:blipFill>
          <a:blip r:embed="rId4" cstate="print">
            <a:extLst>
              <a:ext uri="{28A0092B-C50C-407E-A947-70E740481C1C}">
                <a14:useLocalDpi xmlns:a14="http://schemas.microsoft.com/office/drawing/2010/main" val="0"/>
              </a:ext>
            </a:extLst>
          </a:blip>
          <a:srcRect l="22722" t="14336" r="22890" b="6198"/>
          <a:stretch>
            <a:fillRect/>
          </a:stretch>
        </p:blipFill>
        <p:spPr bwMode="auto">
          <a:xfrm>
            <a:off x="-33154" y="4211901"/>
            <a:ext cx="3239368" cy="26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7825"/>
          <p:cNvPicPr>
            <a:picLocks noChangeAspect="1" noChangeArrowheads="1"/>
          </p:cNvPicPr>
          <p:nvPr/>
        </p:nvPicPr>
        <p:blipFill>
          <a:blip r:embed="rId5" cstate="print">
            <a:extLst>
              <a:ext uri="{28A0092B-C50C-407E-A947-70E740481C1C}">
                <a14:useLocalDpi xmlns:a14="http://schemas.microsoft.com/office/drawing/2010/main" val="0"/>
              </a:ext>
            </a:extLst>
          </a:blip>
          <a:srcRect l="23680" t="17595" r="16583" b="8051"/>
          <a:stretch>
            <a:fillRect/>
          </a:stretch>
        </p:blipFill>
        <p:spPr bwMode="auto">
          <a:xfrm>
            <a:off x="5232485" y="4116026"/>
            <a:ext cx="3876019" cy="271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1683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7680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722" t="14336" r="23301" b="22566"/>
          <a:stretch/>
        </p:blipFill>
        <p:spPr bwMode="auto">
          <a:xfrm>
            <a:off x="4855047" y="1047730"/>
            <a:ext cx="4248472" cy="279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Placeholder 75778"/>
          <p:cNvSpPr>
            <a:spLocks noGrp="1" noChangeArrowheads="1"/>
          </p:cNvSpPr>
          <p:nvPr>
            <p:ph type="body" idx="1"/>
          </p:nvPr>
        </p:nvSpPr>
        <p:spPr>
          <a:xfrm>
            <a:off x="0" y="930274"/>
            <a:ext cx="9072563" cy="5667077"/>
          </a:xfrm>
        </p:spPr>
        <p:txBody>
          <a:bodyPr/>
          <a:lstStyle/>
          <a:p>
            <a:pPr>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Body</a:t>
            </a:r>
            <a:r>
              <a:rPr lang="sr-Cyrl-RS"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corpus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- 6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surfaces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br>
              <a:rPr lang="sr-Cyrl-RS" altLang="en-US" sz="10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superior</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forms the part of middle cranial fossa</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(fossa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media)</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there are:</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jugum sphenoidale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anterior part</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sulcus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prechiasmaticus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(chiasmatic groove)</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a sulcus formed by the optic chiasm (where the </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optic nerves partially cross).</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 </a:t>
            </a:r>
            <a:r>
              <a:rPr lang="en-GB" sz="1800" b="1" i="0" dirty="0">
                <a:solidFill>
                  <a:srgbClr val="32323C"/>
                </a:solidFill>
                <a:effectLst/>
                <a:latin typeface="Times New Roman" panose="02020603050405020304" pitchFamily="18" charset="0"/>
                <a:cs typeface="Times New Roman" panose="02020603050405020304" pitchFamily="18" charset="0"/>
              </a:rPr>
              <a:t>Sella turcica</a:t>
            </a:r>
            <a:r>
              <a:rPr lang="en-GB" sz="1800" b="0" i="0" dirty="0">
                <a:solidFill>
                  <a:srgbClr val="32323C"/>
                </a:solidFill>
                <a:effectLst/>
                <a:latin typeface="Times New Roman" panose="02020603050405020304" pitchFamily="18" charset="0"/>
                <a:cs typeface="Times New Roman" panose="02020603050405020304" pitchFamily="18" charset="0"/>
              </a:rPr>
              <a:t> – a saddle-shaped depression. </a:t>
            </a:r>
            <a:br>
              <a:rPr lang="en-GB" sz="1800" b="0" i="0" dirty="0">
                <a:solidFill>
                  <a:srgbClr val="32323C"/>
                </a:solidFill>
                <a:effectLst/>
                <a:latin typeface="Times New Roman" panose="02020603050405020304" pitchFamily="18" charset="0"/>
                <a:cs typeface="Times New Roman" panose="02020603050405020304" pitchFamily="18" charset="0"/>
              </a:rPr>
            </a:br>
            <a:r>
              <a:rPr lang="en-GB" sz="1800" b="0" i="0" dirty="0">
                <a:solidFill>
                  <a:srgbClr val="32323C"/>
                </a:solidFill>
                <a:effectLst/>
                <a:latin typeface="Times New Roman" panose="02020603050405020304" pitchFamily="18" charset="0"/>
                <a:cs typeface="Times New Roman" panose="02020603050405020304" pitchFamily="18" charset="0"/>
              </a:rPr>
              <a:t>     It has three parts:</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 tuberculum sellae</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forms the anterior wall of the </a:t>
            </a:r>
            <a:r>
              <a:rPr lang="en-GB" sz="1600" b="0" i="0" dirty="0" err="1">
                <a:solidFill>
                  <a:srgbClr val="32323C"/>
                </a:solidFill>
                <a:effectLst/>
                <a:latin typeface="Times New Roman" panose="02020603050405020304" pitchFamily="18" charset="0"/>
                <a:cs typeface="Times New Roman" panose="02020603050405020304" pitchFamily="18" charset="0"/>
              </a:rPr>
              <a:t>sella</a:t>
            </a:r>
            <a:r>
              <a:rPr lang="en-GB" sz="1600" b="0" i="0" dirty="0">
                <a:solidFill>
                  <a:srgbClr val="32323C"/>
                </a:solidFill>
                <a:effectLst/>
                <a:latin typeface="Times New Roman" panose="02020603050405020304" pitchFamily="18" charset="0"/>
                <a:cs typeface="Times New Roman" panose="02020603050405020304" pitchFamily="18" charset="0"/>
              </a:rPr>
              <a:t> turcica, and the </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posterior aspect of the chiasmatic groove.</a:t>
            </a:r>
            <a:b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lateral ends it bears paired</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processus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clinoideus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medius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b) fossa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hypophysialis</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the deepest part of the </a:t>
            </a:r>
            <a:r>
              <a:rPr lang="en-GB" sz="1600" b="0" i="0" dirty="0" err="1">
                <a:solidFill>
                  <a:srgbClr val="32323C"/>
                </a:solidFill>
                <a:effectLst/>
                <a:latin typeface="Times New Roman" panose="02020603050405020304" pitchFamily="18" charset="0"/>
                <a:cs typeface="Times New Roman" panose="02020603050405020304" pitchFamily="18" charset="0"/>
              </a:rPr>
              <a:t>sella</a:t>
            </a:r>
            <a:r>
              <a:rPr lang="en-GB" sz="1600" b="0" i="0" dirty="0">
                <a:solidFill>
                  <a:srgbClr val="32323C"/>
                </a:solidFill>
                <a:effectLst/>
                <a:latin typeface="Times New Roman" panose="02020603050405020304" pitchFamily="18" charset="0"/>
                <a:cs typeface="Times New Roman" panose="02020603050405020304" pitchFamily="18" charset="0"/>
              </a:rPr>
              <a:t> turcica, where the pituitary gland </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(hypophysis) is located.</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c) dorsum sellae</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forms the posterior wall of the </a:t>
            </a:r>
            <a:r>
              <a:rPr lang="en-GB" sz="1600" b="0" i="0" dirty="0" err="1">
                <a:solidFill>
                  <a:srgbClr val="32323C"/>
                </a:solidFill>
                <a:effectLst/>
                <a:latin typeface="Times New Roman" panose="02020603050405020304" pitchFamily="18" charset="0"/>
                <a:cs typeface="Times New Roman" panose="02020603050405020304" pitchFamily="18" charset="0"/>
              </a:rPr>
              <a:t>sella</a:t>
            </a:r>
            <a:r>
              <a:rPr lang="en-GB" sz="1600" b="0" i="0" dirty="0">
                <a:solidFill>
                  <a:srgbClr val="32323C"/>
                </a:solidFill>
                <a:effectLst/>
                <a:latin typeface="Times New Roman" panose="02020603050405020304" pitchFamily="18" charset="0"/>
                <a:cs typeface="Times New Roman" panose="02020603050405020304" pitchFamily="18" charset="0"/>
              </a:rPr>
              <a:t> turcica.</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lateral ends it bears paired</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processus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clinoideus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posterior)</a:t>
            </a:r>
          </a:p>
          <a:p>
            <a:pPr>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zh-CN" altLang="en-US" sz="1600" dirty="0">
              <a:solidFill>
                <a:srgbClr val="FF0000"/>
              </a:solidFill>
              <a:latin typeface="Book Antiqua" panose="02040602050305030304" pitchFamily="18" charset="0"/>
              <a:ea typeface="SimSun" panose="02010600030101010101" pitchFamily="2" charset="-122"/>
            </a:endParaRPr>
          </a:p>
        </p:txBody>
      </p:sp>
      <p:pic>
        <p:nvPicPr>
          <p:cNvPr id="23556" name="Picture 2"/>
          <p:cNvPicPr>
            <a:picLocks noChangeAspect="1" noChangeArrowheads="1"/>
          </p:cNvPicPr>
          <p:nvPr/>
        </p:nvPicPr>
        <p:blipFill>
          <a:blip r:embed="rId3">
            <a:extLst>
              <a:ext uri="{28A0092B-C50C-407E-A947-70E740481C1C}">
                <a14:useLocalDpi xmlns:a14="http://schemas.microsoft.com/office/drawing/2010/main" val="0"/>
              </a:ext>
            </a:extLst>
          </a:blip>
          <a:srcRect l="39702" t="30000" r="23482" b="15625"/>
          <a:stretch>
            <a:fillRect/>
          </a:stretch>
        </p:blipFill>
        <p:spPr bwMode="auto">
          <a:xfrm>
            <a:off x="5806232" y="3836020"/>
            <a:ext cx="3266331" cy="301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75777">
            <a:extLst>
              <a:ext uri="{FF2B5EF4-FFF2-40B4-BE49-F238E27FC236}">
                <a16:creationId xmlns:a16="http://schemas.microsoft.com/office/drawing/2014/main" id="{447E5220-66DB-1690-49FE-64B99F943C0B}"/>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7337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288BE-1FA2-73C3-2EDE-C34F00C76659}"/>
            </a:ext>
          </a:extLst>
        </p:cNvPr>
        <p:cNvGrpSpPr/>
        <p:nvPr/>
      </p:nvGrpSpPr>
      <p:grpSpPr>
        <a:xfrm>
          <a:off x="0" y="0"/>
          <a:ext cx="0" cy="0"/>
          <a:chOff x="0" y="0"/>
          <a:chExt cx="0" cy="0"/>
        </a:xfrm>
      </p:grpSpPr>
      <p:pic>
        <p:nvPicPr>
          <p:cNvPr id="6" name="Picture 76801">
            <a:extLst>
              <a:ext uri="{FF2B5EF4-FFF2-40B4-BE49-F238E27FC236}">
                <a16:creationId xmlns:a16="http://schemas.microsoft.com/office/drawing/2014/main" id="{F337D339-0165-2D1C-041A-98ED00CEB7AF}"/>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722" t="14336" r="23301" b="22566"/>
          <a:stretch/>
        </p:blipFill>
        <p:spPr bwMode="auto">
          <a:xfrm>
            <a:off x="4824091" y="3600174"/>
            <a:ext cx="4248472" cy="279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Placeholder 75778">
            <a:extLst>
              <a:ext uri="{FF2B5EF4-FFF2-40B4-BE49-F238E27FC236}">
                <a16:creationId xmlns:a16="http://schemas.microsoft.com/office/drawing/2014/main" id="{24A3FB92-43FF-07AB-8D74-FBEAE8844768}"/>
              </a:ext>
            </a:extLst>
          </p:cNvPr>
          <p:cNvSpPr>
            <a:spLocks noGrp="1" noChangeArrowheads="1"/>
          </p:cNvSpPr>
          <p:nvPr>
            <p:ph type="body" idx="1"/>
          </p:nvPr>
        </p:nvSpPr>
        <p:spPr>
          <a:xfrm>
            <a:off x="0" y="930275"/>
            <a:ext cx="9072563" cy="4997450"/>
          </a:xfrm>
        </p:spPr>
        <p:txBody>
          <a:bodyPr/>
          <a:lstStyle/>
          <a:p>
            <a:pPr>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Body</a:t>
            </a:r>
            <a:r>
              <a:rPr lang="sr-Cyrl-RS"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corpus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- 6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surfaces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br>
              <a:rPr lang="sr-Cyrl-RS" altLang="en-US" sz="10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2 lateral surfaces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forms middle cranial fossa</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(fossa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media)</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it bears carotid groove (sulcus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caroticus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for passage</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of cavernous venous sinus (sinus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cavernosus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this groove is posteriorly bordered by lingula </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and borders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foramen lacerum anteriorly</a:t>
            </a:r>
          </a:p>
          <a:p>
            <a:pPr>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lesser</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anterior part of lateral surface forms medial</a:t>
            </a:r>
            <a:b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wall of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orbita</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buNone/>
            </a:pP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zh-CN" altLang="en-US" sz="1600" dirty="0">
              <a:solidFill>
                <a:srgbClr val="FF0000"/>
              </a:solidFill>
              <a:latin typeface="Book Antiqua" panose="02040602050305030304" pitchFamily="18" charset="0"/>
              <a:ea typeface="SimSun" panose="02010600030101010101" pitchFamily="2" charset="-122"/>
            </a:endParaRPr>
          </a:p>
        </p:txBody>
      </p:sp>
      <p:pic>
        <p:nvPicPr>
          <p:cNvPr id="23556" name="Picture 2">
            <a:extLst>
              <a:ext uri="{FF2B5EF4-FFF2-40B4-BE49-F238E27FC236}">
                <a16:creationId xmlns:a16="http://schemas.microsoft.com/office/drawing/2014/main" id="{78D42B34-C046-1F41-3309-8A58ABB5F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702" t="30000" r="23482" b="15625"/>
          <a:stretch>
            <a:fillRect/>
          </a:stretch>
        </p:blipFill>
        <p:spPr bwMode="auto">
          <a:xfrm>
            <a:off x="5824096" y="300407"/>
            <a:ext cx="3266331" cy="301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75777">
            <a:extLst>
              <a:ext uri="{FF2B5EF4-FFF2-40B4-BE49-F238E27FC236}">
                <a16:creationId xmlns:a16="http://schemas.microsoft.com/office/drawing/2014/main" id="{D4AC70ED-292D-3360-FA4D-FCE2EE57F812}"/>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pic>
        <p:nvPicPr>
          <p:cNvPr id="4098" name="Picture 2" descr="Visual Anatomy 視覚解剖学">
            <a:extLst>
              <a:ext uri="{FF2B5EF4-FFF2-40B4-BE49-F238E27FC236}">
                <a16:creationId xmlns:a16="http://schemas.microsoft.com/office/drawing/2014/main" id="{542FD31D-07B5-FAC6-AC8A-D6B0596AE7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32" y="3763574"/>
            <a:ext cx="4104456" cy="291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644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39702" t="30000" r="23482" b="15625"/>
          <a:stretch>
            <a:fillRect/>
          </a:stretch>
        </p:blipFill>
        <p:spPr bwMode="auto">
          <a:xfrm>
            <a:off x="1115616" y="116632"/>
            <a:ext cx="7226771" cy="666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8257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77825"/>
          <p:cNvPicPr>
            <a:picLocks noChangeAspect="1" noChangeArrowheads="1"/>
          </p:cNvPicPr>
          <p:nvPr/>
        </p:nvPicPr>
        <p:blipFill>
          <a:blip r:embed="rId2">
            <a:extLst>
              <a:ext uri="{28A0092B-C50C-407E-A947-70E740481C1C}">
                <a14:useLocalDpi xmlns:a14="http://schemas.microsoft.com/office/drawing/2010/main" val="0"/>
              </a:ext>
            </a:extLst>
          </a:blip>
          <a:srcRect l="23680" t="17595" r="16583" b="8051"/>
          <a:stretch>
            <a:fillRect/>
          </a:stretch>
        </p:blipFill>
        <p:spPr bwMode="auto">
          <a:xfrm>
            <a:off x="4039816" y="3284984"/>
            <a:ext cx="5067672" cy="354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Placeholder 75778"/>
          <p:cNvSpPr>
            <a:spLocks noGrp="1" noChangeArrowheads="1"/>
          </p:cNvSpPr>
          <p:nvPr>
            <p:ph type="body" idx="1"/>
          </p:nvPr>
        </p:nvSpPr>
        <p:spPr>
          <a:xfrm>
            <a:off x="36512" y="476672"/>
            <a:ext cx="9119448" cy="6120680"/>
          </a:xfrm>
        </p:spPr>
        <p:txBody>
          <a:bodyPr/>
          <a:lstStyle/>
          <a:p>
            <a:pPr>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anterior surface</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its peripheral part articulates with labyrinth of ethmoid bone and they form posterior ethmoid</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cells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cellulae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ethmoidales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posteriors)</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below the articulation with labyrinth of ethmoid bone it articulates with orbital process of</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palatine bone (processus orbitalis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palatine)</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middle part of anterior surface forms the posterior part of the roof of nasal cavity; there are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spcBef>
                <a:spcPts val="0"/>
              </a:spcBef>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crista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(sphenoid crest)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articulates with perpendicular plate of ethmoid bone</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2 openings of paired sphenoid sinus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aperturae</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sinus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a:t>
            </a:r>
          </a:p>
          <a:p>
            <a:pPr>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conchae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sphenoidales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bony processes of below openings of sphenoid sinuses</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None/>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inferior surface</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the posterior part of the roof of nasal cavity</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pharynx attaches to inferior surface of</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body of sphenoid bone</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there are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crista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sphenoidalis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(sphenoid crest)</a:t>
            </a:r>
            <a:b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(that extends from anterior surface)</a:t>
            </a:r>
          </a:p>
          <a:p>
            <a:pPr>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rostrum sphenoidale</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(antero-inferior extension of sphenoid</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crest; articulates with vomer)</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solidFill>
                  <a:srgbClr val="0000FF"/>
                </a:solidFill>
                <a:latin typeface="Times New Roman" panose="02020603050405020304" pitchFamily="18" charset="0"/>
                <a:ea typeface="Book Antiqua" panose="02040602050305030304" pitchFamily="18" charset="0"/>
                <a:cs typeface="Times New Roman" panose="02020603050405020304" pitchFamily="18" charset="0"/>
              </a:rPr>
              <a:t>posterior surface</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articulates with occipital bone</a:t>
            </a: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solidFill>
                  <a:srgbClr val="FF0000"/>
                </a:solidFill>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a:t>
            </a: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zh-CN" altLang="en-US" sz="1600" dirty="0">
              <a:solidFill>
                <a:srgbClr val="FF0000"/>
              </a:solidFill>
              <a:latin typeface="Book Antiqua" panose="02040602050305030304" pitchFamily="18" charset="0"/>
              <a:ea typeface="SimSun" panose="02010600030101010101" pitchFamily="2" charset="-122"/>
            </a:endParaRPr>
          </a:p>
        </p:txBody>
      </p:sp>
      <p:sp>
        <p:nvSpPr>
          <p:cNvPr id="3" name="Title 75777">
            <a:extLst>
              <a:ext uri="{FF2B5EF4-FFF2-40B4-BE49-F238E27FC236}">
                <a16:creationId xmlns:a16="http://schemas.microsoft.com/office/drawing/2014/main" id="{9180C6F5-77BB-C260-904B-883230D2DA7B}"/>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81129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Picture 76801"/>
          <p:cNvPicPr>
            <a:picLocks noChangeAspect="1" noChangeArrowheads="1"/>
          </p:cNvPicPr>
          <p:nvPr/>
        </p:nvPicPr>
        <p:blipFill>
          <a:blip r:embed="rId2">
            <a:extLst>
              <a:ext uri="{28A0092B-C50C-407E-A947-70E740481C1C}">
                <a14:useLocalDpi xmlns:a14="http://schemas.microsoft.com/office/drawing/2010/main" val="0"/>
              </a:ext>
            </a:extLst>
          </a:blip>
          <a:srcRect l="22722" t="14336" r="22890" b="6198"/>
          <a:stretch>
            <a:fillRect/>
          </a:stretch>
        </p:blipFill>
        <p:spPr bwMode="auto">
          <a:xfrm>
            <a:off x="971550" y="692150"/>
            <a:ext cx="7161213"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ext Box 76802"/>
          <p:cNvSpPr txBox="1">
            <a:spLocks noChangeArrowheads="1"/>
          </p:cNvSpPr>
          <p:nvPr/>
        </p:nvSpPr>
        <p:spPr bwMode="auto">
          <a:xfrm rot="-5400000">
            <a:off x="909638" y="3059113"/>
            <a:ext cx="457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eaLnBrk="0" hangingPunct="0"/>
            <a:r>
              <a:rPr lang="en-GB" altLang="en-US">
                <a:solidFill>
                  <a:srgbClr val="FF0000"/>
                </a:solidFill>
                <a:latin typeface="Arial" panose="020B0604020202020204" pitchFamily="34" charset="0"/>
                <a:cs typeface="Arial" panose="020B0604020202020204" pitchFamily="34" charset="0"/>
              </a:rPr>
              <a:t>OS OCCIPITALE</a:t>
            </a:r>
          </a:p>
        </p:txBody>
      </p:sp>
      <p:sp>
        <p:nvSpPr>
          <p:cNvPr id="24579" name="Text Box 76803"/>
          <p:cNvSpPr txBox="1">
            <a:spLocks noChangeArrowheads="1"/>
          </p:cNvSpPr>
          <p:nvPr/>
        </p:nvSpPr>
        <p:spPr bwMode="auto">
          <a:xfrm>
            <a:off x="6051550" y="1014413"/>
            <a:ext cx="2139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GB" altLang="en-US">
                <a:solidFill>
                  <a:srgbClr val="FF0000"/>
                </a:solidFill>
                <a:latin typeface="Arial" panose="020B0604020202020204" pitchFamily="34" charset="0"/>
                <a:cs typeface="Arial" panose="020B0604020202020204" pitchFamily="34" charset="0"/>
              </a:rPr>
              <a:t>OS SPHENOIDALE</a:t>
            </a:r>
          </a:p>
        </p:txBody>
      </p:sp>
    </p:spTree>
    <p:extLst>
      <p:ext uri="{BB962C8B-B14F-4D97-AF65-F5344CB8AC3E}">
        <p14:creationId xmlns:p14="http://schemas.microsoft.com/office/powerpoint/2010/main" val="152789487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Placeholder 75778"/>
          <p:cNvSpPr>
            <a:spLocks noGrp="1" noChangeArrowheads="1"/>
          </p:cNvSpPr>
          <p:nvPr>
            <p:ph type="body" idx="1"/>
          </p:nvPr>
        </p:nvSpPr>
        <p:spPr>
          <a:xfrm>
            <a:off x="0" y="472604"/>
            <a:ext cx="9036050" cy="6385396"/>
          </a:xfrm>
        </p:spPr>
        <p:txBody>
          <a:bodyPr/>
          <a:lstStyle/>
          <a:p>
            <a:pPr marL="0" indent="0">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Lesser wings (alae minores)</a:t>
            </a:r>
            <a:r>
              <a:rPr lang="sr-Cyrl-RS"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 processes</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sz="1600" b="0" i="0" dirty="0">
                <a:solidFill>
                  <a:srgbClr val="32323C"/>
                </a:solidFill>
                <a:effectLst/>
                <a:latin typeface="Times New Roman" panose="02020603050405020304" pitchFamily="18" charset="0"/>
                <a:cs typeface="Times New Roman" panose="02020603050405020304" pitchFamily="18" charset="0"/>
              </a:rPr>
              <a:t>The </a:t>
            </a:r>
            <a:r>
              <a:rPr lang="en-GB" sz="1600" b="1" i="0" dirty="0">
                <a:solidFill>
                  <a:srgbClr val="32323C"/>
                </a:solidFill>
                <a:effectLst/>
                <a:latin typeface="Times New Roman" panose="02020603050405020304" pitchFamily="18" charset="0"/>
                <a:cs typeface="Times New Roman" panose="02020603050405020304" pitchFamily="18" charset="0"/>
              </a:rPr>
              <a:t>lesser wing</a:t>
            </a:r>
            <a:r>
              <a:rPr lang="en-GB" sz="1600" b="0" i="0" dirty="0">
                <a:solidFill>
                  <a:srgbClr val="32323C"/>
                </a:solidFill>
                <a:effectLst/>
                <a:latin typeface="Times New Roman" panose="02020603050405020304" pitchFamily="18" charset="0"/>
                <a:cs typeface="Times New Roman" panose="02020603050405020304" pitchFamily="18" charset="0"/>
              </a:rPr>
              <a:t> arises from the anterior aspect of the sphenoid body in a superolateral direction. </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It separates the anterior cranial fossa from the middle cranial fossa.</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sz="1600" b="0" i="0" dirty="0">
                <a:solidFill>
                  <a:srgbClr val="32323C"/>
                </a:solidFill>
                <a:effectLst/>
                <a:latin typeface="Times New Roman" panose="02020603050405020304" pitchFamily="18" charset="0"/>
                <a:cs typeface="Times New Roman" panose="02020603050405020304" pitchFamily="18" charset="0"/>
              </a:rPr>
              <a:t>It also forms the lateral border of the </a:t>
            </a:r>
            <a:r>
              <a:rPr lang="en-GB" sz="1600" b="1" i="0" dirty="0">
                <a:solidFill>
                  <a:srgbClr val="32323C"/>
                </a:solidFill>
                <a:effectLst/>
                <a:latin typeface="Times New Roman" panose="02020603050405020304" pitchFamily="18" charset="0"/>
                <a:cs typeface="Times New Roman" panose="02020603050405020304" pitchFamily="18" charset="0"/>
              </a:rPr>
              <a:t>optic canal</a:t>
            </a:r>
            <a:r>
              <a:rPr lang="en-GB" sz="1600" b="0" i="0" dirty="0">
                <a:solidFill>
                  <a:srgbClr val="32323C"/>
                </a:solidFill>
                <a:effectLst/>
                <a:latin typeface="Times New Roman" panose="02020603050405020304" pitchFamily="18" charset="0"/>
                <a:cs typeface="Times New Roman" panose="02020603050405020304" pitchFamily="18" charset="0"/>
              </a:rPr>
              <a:t> – through which the optic nerve and ophthalmic</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artery travel to reach the eye. The medial border of the optic canal is formed by the body of the</a:t>
            </a:r>
            <a:br>
              <a:rPr lang="en-GB" sz="1600" b="0" i="0" dirty="0">
                <a:solidFill>
                  <a:srgbClr val="32323C"/>
                </a:solidFill>
                <a:effectLst/>
                <a:latin typeface="Times New Roman" panose="02020603050405020304" pitchFamily="18" charset="0"/>
                <a:cs typeface="Times New Roman" panose="02020603050405020304" pitchFamily="18" charset="0"/>
              </a:rPr>
            </a:br>
            <a:r>
              <a:rPr lang="en-GB" sz="1600" b="0" i="0" dirty="0">
                <a:solidFill>
                  <a:srgbClr val="32323C"/>
                </a:solidFill>
                <a:effectLst/>
                <a:latin typeface="Times New Roman" panose="02020603050405020304" pitchFamily="18" charset="0"/>
                <a:cs typeface="Times New Roman" panose="02020603050405020304" pitchFamily="18" charset="0"/>
              </a:rPr>
              <a:t>      sphenoid bone.</a:t>
            </a:r>
            <a:br>
              <a:rPr lang="en-GB" sz="1600" b="0" i="0" dirty="0">
                <a:solidFill>
                  <a:srgbClr val="32323C"/>
                </a:solidFill>
                <a:effectLst/>
                <a:latin typeface="Times New Roman" panose="02020603050405020304" pitchFamily="18" charset="0"/>
                <a:cs typeface="Times New Roman" panose="02020603050405020304" pitchFamily="18" charset="0"/>
              </a:rPr>
            </a:br>
            <a:br>
              <a:rPr lang="en-GB" altLang="en-US" sz="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solidFill>
                  <a:srgbClr val="00B050"/>
                </a:solidFill>
                <a:latin typeface="Times New Roman" panose="02020603050405020304" pitchFamily="18" charset="0"/>
                <a:ea typeface="Book Antiqua" panose="02040602050305030304" pitchFamily="18" charset="0"/>
                <a:cs typeface="Times New Roman" panose="02020603050405020304" pitchFamily="18" charset="0"/>
              </a:rPr>
              <a:t>superior surface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anterior cranial fossa</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anterior)</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br>
              <a:rPr lang="en-GB" altLang="en-US" sz="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solidFill>
                  <a:srgbClr val="00B050"/>
                </a:solidFill>
                <a:latin typeface="Times New Roman" panose="02020603050405020304" pitchFamily="18" charset="0"/>
                <a:ea typeface="Book Antiqua" panose="02040602050305030304" pitchFamily="18" charset="0"/>
                <a:cs typeface="Times New Roman" panose="02020603050405020304" pitchFamily="18" charset="0"/>
              </a:rPr>
              <a:t>inferior surface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the posterior part of orbital roof</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fissura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orbitalis superior with greater</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wings and lateral surface of the body of</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sphenoid bone</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8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anterior borders articulates with pars orbitalis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(orbital part) of frontal bone</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posterior border is free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its medial ends there is paired process: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anterior clinoid process (processus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clinoideus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anterior)</a:t>
            </a:r>
          </a:p>
          <a:p>
            <a:pPr marL="92075" indent="-92075">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Paired anterior clinoid process (at lesser wings), middle clinoid process (at tuberculum sellae)</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and posterior clinoid process (dorsum sellae) are attachment points of anterior part of tentorium</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cerebelli </a:t>
            </a:r>
            <a:r>
              <a:rPr lang="en-GB" sz="1600" b="0" i="0" dirty="0">
                <a:solidFill>
                  <a:srgbClr val="202122"/>
                </a:solidFill>
                <a:effectLst/>
                <a:latin typeface="Times New Roman" panose="02020603050405020304" pitchFamily="18" charset="0"/>
                <a:cs typeface="Times New Roman" panose="02020603050405020304" pitchFamily="18" charset="0"/>
              </a:rPr>
              <a:t>an extension of the </a:t>
            </a:r>
            <a:r>
              <a:rPr lang="en-GB" sz="1600" b="0" i="0" u="none" strike="noStrike" dirty="0">
                <a:effectLst/>
                <a:latin typeface="Times New Roman" panose="02020603050405020304" pitchFamily="18" charset="0"/>
                <a:cs typeface="Times New Roman" panose="02020603050405020304" pitchFamily="18" charset="0"/>
              </a:rPr>
              <a:t>dura mater</a:t>
            </a:r>
            <a:r>
              <a:rPr lang="en-GB" sz="1600" b="0" i="0" dirty="0">
                <a:effectLst/>
                <a:latin typeface="Times New Roman" panose="02020603050405020304" pitchFamily="18" charset="0"/>
                <a:cs typeface="Times New Roman" panose="02020603050405020304" pitchFamily="18" charset="0"/>
              </a:rPr>
              <a:t> </a:t>
            </a:r>
            <a:r>
              <a:rPr lang="en-GB" sz="1600" b="0" i="0" dirty="0">
                <a:solidFill>
                  <a:srgbClr val="202122"/>
                </a:solidFill>
                <a:effectLst/>
                <a:latin typeface="Times New Roman" panose="02020603050405020304" pitchFamily="18" charset="0"/>
                <a:cs typeface="Times New Roman" panose="02020603050405020304" pitchFamily="18" charset="0"/>
              </a:rPr>
              <a:t>between the inferior aspect of the </a:t>
            </a:r>
            <a:r>
              <a:rPr lang="en-GB" sz="1600" b="0" i="0" u="none" strike="noStrike" dirty="0">
                <a:effectLst/>
                <a:latin typeface="Times New Roman" panose="02020603050405020304" pitchFamily="18" charset="0"/>
                <a:cs typeface="Times New Roman" panose="02020603050405020304" pitchFamily="18" charset="0"/>
              </a:rPr>
              <a:t>occipital lobes</a:t>
            </a:r>
            <a:r>
              <a:rPr lang="en-GB" sz="1600" b="0" i="0" dirty="0">
                <a:effectLst/>
                <a:latin typeface="Times New Roman" panose="02020603050405020304" pitchFamily="18" charset="0"/>
                <a:cs typeface="Times New Roman" panose="02020603050405020304" pitchFamily="18" charset="0"/>
              </a:rPr>
              <a:t> </a:t>
            </a:r>
            <a:r>
              <a:rPr lang="en-GB" sz="1600" b="0" i="0" dirty="0">
                <a:solidFill>
                  <a:srgbClr val="202122"/>
                </a:solidFill>
                <a:effectLst/>
                <a:latin typeface="Times New Roman" panose="02020603050405020304" pitchFamily="18" charset="0"/>
                <a:cs typeface="Times New Roman" panose="02020603050405020304" pitchFamily="18" charset="0"/>
              </a:rPr>
              <a:t>and the superior aspect of the cerebellum.</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zh-CN" altLang="en-US" sz="1600" dirty="0">
              <a:solidFill>
                <a:srgbClr val="FF0000"/>
              </a:solidFill>
              <a:latin typeface="Book Antiqua" panose="02040602050305030304" pitchFamily="18" charset="0"/>
              <a:ea typeface="SimSun" panose="02010600030101010101" pitchFamily="2" charset="-122"/>
            </a:endParaRPr>
          </a:p>
        </p:txBody>
      </p:sp>
      <p:pic>
        <p:nvPicPr>
          <p:cNvPr id="6" name="Picture 76801"/>
          <p:cNvPicPr>
            <a:picLocks noChangeAspect="1" noChangeArrowheads="1"/>
          </p:cNvPicPr>
          <p:nvPr/>
        </p:nvPicPr>
        <p:blipFill>
          <a:blip r:embed="rId2" cstate="print">
            <a:extLst>
              <a:ext uri="{28A0092B-C50C-407E-A947-70E740481C1C}">
                <a14:useLocalDpi xmlns:a14="http://schemas.microsoft.com/office/drawing/2010/main" val="0"/>
              </a:ext>
            </a:extLst>
          </a:blip>
          <a:srcRect l="22722" t="14336" r="22890" b="6198"/>
          <a:stretch>
            <a:fillRect/>
          </a:stretch>
        </p:blipFill>
        <p:spPr bwMode="auto">
          <a:xfrm>
            <a:off x="4972078" y="2204864"/>
            <a:ext cx="4182082" cy="343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75777">
            <a:extLst>
              <a:ext uri="{FF2B5EF4-FFF2-40B4-BE49-F238E27FC236}">
                <a16:creationId xmlns:a16="http://schemas.microsoft.com/office/drawing/2014/main" id="{DF0CBB5D-8854-1780-5C11-035CBF72AEC8}"/>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0044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76801"/>
          <p:cNvPicPr>
            <a:picLocks noChangeAspect="1" noChangeArrowheads="1"/>
          </p:cNvPicPr>
          <p:nvPr/>
        </p:nvPicPr>
        <p:blipFill>
          <a:blip r:embed="rId2" cstate="print">
            <a:extLst>
              <a:ext uri="{28A0092B-C50C-407E-A947-70E740481C1C}">
                <a14:useLocalDpi xmlns:a14="http://schemas.microsoft.com/office/drawing/2010/main" val="0"/>
              </a:ext>
            </a:extLst>
          </a:blip>
          <a:srcRect l="22722" t="14336" r="22890" b="6198"/>
          <a:stretch>
            <a:fillRect/>
          </a:stretch>
        </p:blipFill>
        <p:spPr bwMode="auto">
          <a:xfrm>
            <a:off x="4961918" y="1710184"/>
            <a:ext cx="4182082" cy="343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Placeholder 75778"/>
          <p:cNvSpPr>
            <a:spLocks noGrp="1" noChangeArrowheads="1"/>
          </p:cNvSpPr>
          <p:nvPr>
            <p:ph type="body" idx="1"/>
          </p:nvPr>
        </p:nvSpPr>
        <p:spPr>
          <a:xfrm>
            <a:off x="0" y="548680"/>
            <a:ext cx="9036050" cy="4997450"/>
          </a:xfrm>
        </p:spPr>
        <p:txBody>
          <a:bodyPr/>
          <a:lstStyle/>
          <a:p>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3) Greater wings (alae majores)</a:t>
            </a:r>
            <a:r>
              <a:rPr lang="sr-Cyrl-RS"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 process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forms the anterior part of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media, roof of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infratemporalis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lateral wall of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orbita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the roof of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pterygopaltina</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forms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fissura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orbitalis superior with lesser wings and lateral surface of the body of sphenoid bone</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4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surfaces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superior surface</a:t>
            </a: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facies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cerebralis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impressions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digitatae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(depressions of cerebral gyri)</a:t>
            </a: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sulci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arteriosi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venosi</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openings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spcBef>
                <a:spcPts val="0"/>
              </a:spcBef>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а)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foramen rotundum (for passage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maxillaris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foramen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ovale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gor</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passage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mandibularis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plexus venosus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foraminis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ovalis)</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c</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foramen spinosum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(for passage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 et v.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meningea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media)</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lateral surface</a:t>
            </a: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facies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temporalis:</a:t>
            </a:r>
          </a:p>
          <a:p>
            <a:pPr marL="0" indent="0">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crista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infratemporalis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(infratemporal crest) divides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this surface into upper part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part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fossa temporalis) and</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lower part (forms the roof of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infratemporalis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zh-CN" altLang="en-US" sz="16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5" name="Picture 4" descr="Scull"/>
          <p:cNvPicPr>
            <a:picLocks noChangeAspect="1" noChangeArrowheads="1"/>
          </p:cNvPicPr>
          <p:nvPr/>
        </p:nvPicPr>
        <p:blipFill>
          <a:blip r:embed="rId3">
            <a:clrChange>
              <a:clrFrom>
                <a:srgbClr val="B9D3F9"/>
              </a:clrFrom>
              <a:clrTo>
                <a:srgbClr val="B9D3F9">
                  <a:alpha val="0"/>
                </a:srgbClr>
              </a:clrTo>
            </a:clrChange>
            <a:extLst>
              <a:ext uri="{28A0092B-C50C-407E-A947-70E740481C1C}">
                <a14:useLocalDpi xmlns:a14="http://schemas.microsoft.com/office/drawing/2010/main" val="0"/>
              </a:ext>
            </a:extLst>
          </a:blip>
          <a:srcRect/>
          <a:stretch>
            <a:fillRect/>
          </a:stretch>
        </p:blipFill>
        <p:spPr bwMode="auto">
          <a:xfrm>
            <a:off x="6732240" y="5049837"/>
            <a:ext cx="1774825"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75777">
            <a:extLst>
              <a:ext uri="{FF2B5EF4-FFF2-40B4-BE49-F238E27FC236}">
                <a16:creationId xmlns:a16="http://schemas.microsoft.com/office/drawing/2014/main" id="{66B74F04-91AE-82EF-3683-D7D948330A33}"/>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19437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Picture 88065"/>
          <p:cNvPicPr>
            <a:picLocks noChangeAspect="1" noChangeArrowheads="1"/>
          </p:cNvPicPr>
          <p:nvPr/>
        </p:nvPicPr>
        <p:blipFill>
          <a:blip r:embed="rId2">
            <a:extLst>
              <a:ext uri="{28A0092B-C50C-407E-A947-70E740481C1C}">
                <a14:useLocalDpi xmlns:a14="http://schemas.microsoft.com/office/drawing/2010/main" val="0"/>
              </a:ext>
            </a:extLst>
          </a:blip>
          <a:srcRect l="14070" t="11940" r="53624" b="37917"/>
          <a:stretch>
            <a:fillRect/>
          </a:stretch>
        </p:blipFill>
        <p:spPr bwMode="auto">
          <a:xfrm>
            <a:off x="827088" y="179388"/>
            <a:ext cx="7515225" cy="656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6319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l="35156" t="12187" r="16211" b="10001"/>
          <a:stretch>
            <a:fillRect/>
          </a:stretch>
        </p:blipFill>
        <p:spPr bwMode="auto">
          <a:xfrm>
            <a:off x="1571625" y="0"/>
            <a:ext cx="6523038" cy="652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7782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680" t="17595" r="16583" b="24009"/>
          <a:stretch/>
        </p:blipFill>
        <p:spPr bwMode="auto">
          <a:xfrm>
            <a:off x="86618" y="4437111"/>
            <a:ext cx="4398676" cy="241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4" name="Text Placeholder 75778"/>
          <p:cNvSpPr>
            <a:spLocks noGrp="1" noChangeArrowheads="1"/>
          </p:cNvSpPr>
          <p:nvPr>
            <p:ph type="body" idx="1"/>
          </p:nvPr>
        </p:nvSpPr>
        <p:spPr>
          <a:xfrm>
            <a:off x="0" y="521076"/>
            <a:ext cx="9144292" cy="5952306"/>
          </a:xfrm>
        </p:spPr>
        <p:txBody>
          <a:bodyPr/>
          <a:lstStyle/>
          <a:p>
            <a:pPr marL="0" indent="0">
              <a:buNone/>
            </a:pP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3) Greater wings (alae majores)</a:t>
            </a:r>
            <a:r>
              <a:rPr lang="sr-Cyrl-RS"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paired process</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p>
          <a:p>
            <a:pPr marL="0" indent="0">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anterior surface</a:t>
            </a:r>
            <a:r>
              <a:rPr lang="sr-Cyrl-RS"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 </a:t>
            </a:r>
            <a:r>
              <a:rPr lang="en-GB" altLang="en-US" sz="1600" b="1" dirty="0" err="1">
                <a:solidFill>
                  <a:srgbClr val="0070C0"/>
                </a:solidFill>
                <a:latin typeface="Book Antiqua" panose="02040602050305030304" pitchFamily="18" charset="0"/>
                <a:ea typeface="Book Antiqua" panose="02040602050305030304" pitchFamily="18" charset="0"/>
                <a:cs typeface="Book Antiqua" panose="02040602050305030304" pitchFamily="18" charset="0"/>
              </a:rPr>
              <a:t>facies</a:t>
            </a:r>
            <a:r>
              <a:rPr lang="en-GB"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 </a:t>
            </a:r>
            <a:r>
              <a:rPr lang="en-GB" altLang="en-US" sz="1600" b="1" dirty="0" err="1">
                <a:solidFill>
                  <a:srgbClr val="0070C0"/>
                </a:solidFill>
                <a:latin typeface="Book Antiqua" panose="02040602050305030304" pitchFamily="18" charset="0"/>
                <a:ea typeface="Book Antiqua" panose="02040602050305030304" pitchFamily="18" charset="0"/>
                <a:cs typeface="Book Antiqua" panose="02040602050305030304" pitchFamily="18" charset="0"/>
              </a:rPr>
              <a:t>orbitalis</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t>
            </a:r>
          </a:p>
          <a:p>
            <a:pPr marL="0" indent="0">
              <a:spcBef>
                <a:spcPts val="0"/>
              </a:spcBef>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forms the part of lateral orbital wall</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by its margins it forms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fissura</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orbitalis superior and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fissura</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orbitalis inferior</a:t>
            </a:r>
          </a:p>
          <a:p>
            <a:pPr marL="0" indent="0">
              <a:spcBef>
                <a:spcPts val="0"/>
              </a:spcBef>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anteriorly it articulates with</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zygomatic bone</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and anteriorly and superiorly with orbital part</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of frontal bone</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anterior surface</a:t>
            </a:r>
            <a:r>
              <a:rPr lang="sr-Cyrl-RS"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 </a:t>
            </a:r>
            <a:r>
              <a:rPr lang="en-GB" altLang="en-US" sz="1600" b="1" dirty="0" err="1">
                <a:solidFill>
                  <a:srgbClr val="0070C0"/>
                </a:solidFill>
                <a:latin typeface="Book Antiqua" panose="02040602050305030304" pitchFamily="18" charset="0"/>
                <a:ea typeface="Book Antiqua" panose="02040602050305030304" pitchFamily="18" charset="0"/>
                <a:cs typeface="Book Antiqua" panose="02040602050305030304" pitchFamily="18" charset="0"/>
              </a:rPr>
              <a:t>facies</a:t>
            </a:r>
            <a:r>
              <a:rPr lang="en-GB"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 </a:t>
            </a:r>
            <a:r>
              <a:rPr lang="en-GB" altLang="en-US" sz="1600" b="1" dirty="0" err="1">
                <a:solidFill>
                  <a:srgbClr val="0070C0"/>
                </a:solidFill>
                <a:latin typeface="Book Antiqua" panose="02040602050305030304" pitchFamily="18" charset="0"/>
                <a:ea typeface="Book Antiqua" panose="02040602050305030304" pitchFamily="18" charset="0"/>
                <a:cs typeface="Book Antiqua" panose="02040602050305030304" pitchFamily="18" charset="0"/>
              </a:rPr>
              <a:t>maxillaris</a:t>
            </a:r>
            <a:r>
              <a:rPr lang="sr-Cyrl-RS" altLang="en-US" sz="1600" b="1" dirty="0">
                <a:solidFill>
                  <a:srgbClr val="0070C0"/>
                </a:solidFill>
                <a:latin typeface="Book Antiqua" panose="02040602050305030304" pitchFamily="18" charset="0"/>
                <a:ea typeface="Book Antiqua" panose="02040602050305030304" pitchFamily="18" charset="0"/>
                <a:cs typeface="Book Antiqua" panose="02040602050305030304" pitchFamily="18" charset="0"/>
              </a:rPr>
              <a:t>:</a:t>
            </a:r>
          </a:p>
          <a:p>
            <a:pPr marL="0" indent="0">
              <a:spcBef>
                <a:spcPts val="0"/>
              </a:spcBef>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below and medial to facies orbitalis</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behind the body of maxilla (corpus maxillae)</a:t>
            </a:r>
          </a:p>
          <a:p>
            <a:pPr marL="0" indent="0">
              <a:spcBef>
                <a:spcPts val="0"/>
              </a:spcBef>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forms the part of posterior wall of fossa </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pterygopaltina</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on upper part:</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foramen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rotundum</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spcBef>
                <a:spcPts val="0"/>
              </a:spcBef>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inferiorly, it continues by the root of</a:t>
            </a: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processus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pterygoideus</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0" indent="0">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a:buFont typeface="Wingdings 3" panose="05040102010807070707" pitchFamily="18" charset="2"/>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p>
          <a:p>
            <a:pPr>
              <a:buFont typeface="Wingdings 3" panose="05040102010807070707" pitchFamily="18" charset="2"/>
              <a:buNone/>
            </a:pP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a:buFont typeface="Wingdings 3" panose="05040102010807070707" pitchFamily="18" charset="2"/>
              <a:buNone/>
            </a:pP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p:txBody>
      </p:sp>
      <p:pic>
        <p:nvPicPr>
          <p:cNvPr id="5" name="Picture 12"/>
          <p:cNvPicPr>
            <a:picLocks noChangeAspect="1" noChangeArrowheads="1"/>
          </p:cNvPicPr>
          <p:nvPr/>
        </p:nvPicPr>
        <p:blipFill rotWithShape="1">
          <a:blip r:embed="rId3">
            <a:extLst>
              <a:ext uri="{28A0092B-C50C-407E-A947-70E740481C1C}">
                <a14:useLocalDpi xmlns:a14="http://schemas.microsoft.com/office/drawing/2010/main" val="0"/>
              </a:ext>
            </a:extLst>
          </a:blip>
          <a:srcRect l="7447" t="6684" r="37469" b="38193"/>
          <a:stretch/>
        </p:blipFill>
        <p:spPr bwMode="auto">
          <a:xfrm>
            <a:off x="4932040" y="1978683"/>
            <a:ext cx="3962993" cy="3016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le 75777">
            <a:extLst>
              <a:ext uri="{FF2B5EF4-FFF2-40B4-BE49-F238E27FC236}">
                <a16:creationId xmlns:a16="http://schemas.microsoft.com/office/drawing/2014/main" id="{EEAF9CC4-FA52-5390-1D47-DFD20C4D3073}"/>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A88B241-4109-430B-3EB9-609DFC71CCD6}"/>
              </a:ext>
            </a:extLst>
          </p:cNvPr>
          <p:cNvSpPr txBox="1"/>
          <p:nvPr/>
        </p:nvSpPr>
        <p:spPr>
          <a:xfrm>
            <a:off x="4427984" y="5094946"/>
            <a:ext cx="4860626" cy="1569660"/>
          </a:xfrm>
          <a:prstGeom prst="rect">
            <a:avLst/>
          </a:prstGeom>
          <a:noFill/>
          <a:ln>
            <a:solidFill>
              <a:srgbClr val="0070C0"/>
            </a:solidFill>
          </a:ln>
        </p:spPr>
        <p:txBody>
          <a:bodyPr wrap="none" rtlCol="0">
            <a:spAutoFit/>
          </a:bodyPr>
          <a:lstStyle/>
          <a:p>
            <a:r>
              <a:rPr lang="en-GB" sz="1600" dirty="0">
                <a:solidFill>
                  <a:srgbClr val="495354"/>
                </a:solidFill>
                <a:latin typeface="Times New Roman" panose="02020603050405020304" pitchFamily="18" charset="0"/>
                <a:cs typeface="Times New Roman" panose="02020603050405020304" pitchFamily="18" charset="0"/>
              </a:rPr>
              <a:t>Elements that passes through </a:t>
            </a:r>
            <a:r>
              <a:rPr lang="en-GB" sz="1600" b="1" dirty="0" err="1">
                <a:solidFill>
                  <a:srgbClr val="495354"/>
                </a:solidFill>
                <a:latin typeface="Times New Roman" panose="02020603050405020304" pitchFamily="18" charset="0"/>
                <a:cs typeface="Times New Roman" panose="02020603050405020304" pitchFamily="18" charset="0"/>
              </a:rPr>
              <a:t>fissura</a:t>
            </a:r>
            <a:r>
              <a:rPr lang="en-GB" sz="1600" b="1" dirty="0">
                <a:solidFill>
                  <a:srgbClr val="495354"/>
                </a:solidFill>
                <a:latin typeface="Times New Roman" panose="02020603050405020304" pitchFamily="18" charset="0"/>
                <a:cs typeface="Times New Roman" panose="02020603050405020304" pitchFamily="18" charset="0"/>
              </a:rPr>
              <a:t> orbitalis superior</a:t>
            </a:r>
            <a:r>
              <a:rPr lang="en-GB" sz="1600" dirty="0">
                <a:solidFill>
                  <a:srgbClr val="495354"/>
                </a:solidFill>
                <a:latin typeface="Times New Roman" panose="02020603050405020304" pitchFamily="18" charset="0"/>
                <a:cs typeface="Times New Roman" panose="02020603050405020304" pitchFamily="18" charset="0"/>
              </a:rPr>
              <a:t>:</a:t>
            </a:r>
            <a:br>
              <a:rPr lang="en-GB" sz="1600" b="0" i="0" dirty="0">
                <a:solidFill>
                  <a:srgbClr val="495354"/>
                </a:solidFill>
                <a:effectLst/>
                <a:latin typeface="Times New Roman" panose="02020603050405020304" pitchFamily="18" charset="0"/>
                <a:cs typeface="Times New Roman" panose="02020603050405020304" pitchFamily="18" charset="0"/>
              </a:rPr>
            </a:br>
            <a:r>
              <a:rPr lang="en-GB" sz="1600" b="0" i="0" dirty="0">
                <a:solidFill>
                  <a:srgbClr val="495354"/>
                </a:solidFill>
                <a:effectLst/>
                <a:latin typeface="Times New Roman" panose="02020603050405020304" pitchFamily="18" charset="0"/>
                <a:cs typeface="Times New Roman" panose="02020603050405020304" pitchFamily="18" charset="0"/>
              </a:rPr>
              <a:t>- superior ophthalmic vein, ophthalmic nerve and its </a:t>
            </a:r>
            <a:br>
              <a:rPr lang="en-GB" sz="1600" b="0" i="0" dirty="0">
                <a:solidFill>
                  <a:srgbClr val="495354"/>
                </a:solidFill>
                <a:effectLst/>
                <a:latin typeface="Times New Roman" panose="02020603050405020304" pitchFamily="18" charset="0"/>
                <a:cs typeface="Times New Roman" panose="02020603050405020304" pitchFamily="18" charset="0"/>
              </a:rPr>
            </a:br>
            <a:r>
              <a:rPr lang="en-GB" sz="1600" b="0" i="0" dirty="0">
                <a:solidFill>
                  <a:srgbClr val="495354"/>
                </a:solidFill>
                <a:effectLst/>
                <a:latin typeface="Times New Roman" panose="02020603050405020304" pitchFamily="18" charset="0"/>
                <a:cs typeface="Times New Roman" panose="02020603050405020304" pitchFamily="18" charset="0"/>
              </a:rPr>
              <a:t>branches, abducent nerve, oculomotor nerve, trochlear </a:t>
            </a:r>
            <a:br>
              <a:rPr lang="en-GB" sz="1600" b="0" i="0" dirty="0">
                <a:solidFill>
                  <a:srgbClr val="495354"/>
                </a:solidFill>
                <a:effectLst/>
                <a:latin typeface="Times New Roman" panose="02020603050405020304" pitchFamily="18" charset="0"/>
                <a:cs typeface="Times New Roman" panose="02020603050405020304" pitchFamily="18" charset="0"/>
              </a:rPr>
            </a:br>
            <a:r>
              <a:rPr lang="en-GB" sz="1600" b="0" i="0" dirty="0">
                <a:solidFill>
                  <a:srgbClr val="495354"/>
                </a:solidFill>
                <a:effectLst/>
                <a:latin typeface="Times New Roman" panose="02020603050405020304" pitchFamily="18" charset="0"/>
                <a:cs typeface="Times New Roman" panose="02020603050405020304" pitchFamily="18" charset="0"/>
              </a:rPr>
              <a:t>nerve.</a:t>
            </a:r>
          </a:p>
          <a:p>
            <a:r>
              <a:rPr lang="en-GB" sz="1600" dirty="0">
                <a:solidFill>
                  <a:srgbClr val="495354"/>
                </a:solidFill>
                <a:latin typeface="Times New Roman" panose="02020603050405020304" pitchFamily="18" charset="0"/>
                <a:cs typeface="Times New Roman" panose="02020603050405020304" pitchFamily="18" charset="0"/>
              </a:rPr>
              <a:t>Elements that passes through </a:t>
            </a:r>
            <a:r>
              <a:rPr lang="en-GB" sz="1600" b="1" dirty="0" err="1">
                <a:solidFill>
                  <a:srgbClr val="495354"/>
                </a:solidFill>
                <a:latin typeface="Times New Roman" panose="02020603050405020304" pitchFamily="18" charset="0"/>
                <a:cs typeface="Times New Roman" panose="02020603050405020304" pitchFamily="18" charset="0"/>
              </a:rPr>
              <a:t>fissura</a:t>
            </a:r>
            <a:r>
              <a:rPr lang="en-GB" sz="1600" b="1" dirty="0">
                <a:solidFill>
                  <a:srgbClr val="495354"/>
                </a:solidFill>
                <a:latin typeface="Times New Roman" panose="02020603050405020304" pitchFamily="18" charset="0"/>
                <a:cs typeface="Times New Roman" panose="02020603050405020304" pitchFamily="18" charset="0"/>
              </a:rPr>
              <a:t> orbitalis inferior</a:t>
            </a:r>
            <a:r>
              <a:rPr lang="en-GB" sz="1600" dirty="0">
                <a:solidFill>
                  <a:srgbClr val="495354"/>
                </a:solidFill>
                <a:latin typeface="Times New Roman" panose="02020603050405020304" pitchFamily="18" charset="0"/>
                <a:cs typeface="Times New Roman" panose="02020603050405020304" pitchFamily="18" charset="0"/>
              </a:rPr>
              <a:t>:</a:t>
            </a:r>
            <a:br>
              <a:rPr lang="en-GB" sz="1600" b="0" i="0" dirty="0">
                <a:solidFill>
                  <a:srgbClr val="495354"/>
                </a:solidFill>
                <a:effectLst/>
                <a:latin typeface="Times New Roman" panose="02020603050405020304" pitchFamily="18" charset="0"/>
                <a:cs typeface="Times New Roman" panose="02020603050405020304" pitchFamily="18" charset="0"/>
              </a:rPr>
            </a:br>
            <a:r>
              <a:rPr lang="en-GB" sz="1600" b="0" i="0" dirty="0">
                <a:solidFill>
                  <a:srgbClr val="495354"/>
                </a:solidFill>
                <a:effectLst/>
                <a:latin typeface="Times New Roman" panose="02020603050405020304" pitchFamily="18" charset="0"/>
                <a:cs typeface="Times New Roman" panose="02020603050405020304" pitchFamily="18" charset="0"/>
              </a:rPr>
              <a:t>- infraorbital vessels and nerve, zygomatic nerve</a:t>
            </a:r>
            <a:endParaRPr lang="zh-CN" altLang="en-US" sz="160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870441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Placeholder 75778"/>
          <p:cNvSpPr>
            <a:spLocks noGrp="1" noChangeArrowheads="1"/>
          </p:cNvSpPr>
          <p:nvPr>
            <p:ph type="body" idx="1"/>
          </p:nvPr>
        </p:nvSpPr>
        <p:spPr>
          <a:xfrm>
            <a:off x="-18585" y="600906"/>
            <a:ext cx="9144292" cy="6226574"/>
          </a:xfrm>
        </p:spPr>
        <p:txBody>
          <a:bodyPr/>
          <a:lstStyle/>
          <a:p>
            <a:pPr>
              <a:spcBef>
                <a:spcPts val="0"/>
              </a:spcBef>
            </a:pPr>
            <a:r>
              <a:rPr lang="en-GB" sz="1600" b="1" dirty="0">
                <a:solidFill>
                  <a:srgbClr val="D07700"/>
                </a:solidFill>
                <a:latin typeface="Times New Roman" panose="02020603050405020304" pitchFamily="18" charset="0"/>
                <a:cs typeface="Times New Roman" panose="02020603050405020304" pitchFamily="18" charset="0"/>
              </a:rPr>
              <a:t>Margins of greater wings</a:t>
            </a:r>
            <a:r>
              <a:rPr lang="sr-Cyrl-RS" sz="1600" b="1" dirty="0">
                <a:solidFill>
                  <a:srgbClr val="D07700"/>
                </a:solidFill>
                <a:latin typeface="Times New Roman" panose="02020603050405020304" pitchFamily="18" charset="0"/>
                <a:cs typeface="Times New Roman" panose="02020603050405020304" pitchFamily="18" charset="0"/>
              </a:rPr>
              <a:t>:</a:t>
            </a:r>
          </a:p>
          <a:p>
            <a:pPr marL="285750" indent="-285750">
              <a:spcBef>
                <a:spcPts val="0"/>
              </a:spcBef>
              <a:buFontTx/>
              <a:buChar char="-"/>
            </a:pPr>
            <a:r>
              <a:rPr lang="en-GB" sz="1600" dirty="0" err="1">
                <a:latin typeface="Times New Roman" panose="02020603050405020304" pitchFamily="18" charset="0"/>
                <a:cs typeface="Times New Roman" panose="02020603050405020304" pitchFamily="18" charset="0"/>
              </a:rPr>
              <a:t>margo</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zygomaticus</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margo</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frontalis</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margo</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parietalis</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margo</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squamosus</a:t>
            </a:r>
            <a:endParaRPr lang="en-GB" sz="1600" dirty="0">
              <a:latin typeface="Times New Roman" panose="02020603050405020304" pitchFamily="18" charset="0"/>
              <a:cs typeface="Times New Roman" panose="02020603050405020304" pitchFamily="18" charset="0"/>
            </a:endParaRPr>
          </a:p>
          <a:p>
            <a:pPr marL="285750" indent="-285750">
              <a:spcBef>
                <a:spcPts val="0"/>
              </a:spcBef>
              <a:buFontTx/>
              <a:buChar char="-"/>
            </a:pPr>
            <a:r>
              <a:rPr lang="en-GB" sz="1600" dirty="0">
                <a:latin typeface="Times New Roman" panose="02020603050405020304" pitchFamily="18" charset="0"/>
                <a:cs typeface="Times New Roman" panose="02020603050405020304" pitchFamily="18" charset="0"/>
              </a:rPr>
              <a:t>Posterior margin articulates with petrosal part of temporal bone</a:t>
            </a:r>
            <a:r>
              <a:rPr lang="sr-Cyrl-RS"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synchondrosis</a:t>
            </a:r>
            <a:r>
              <a:rPr lang="en-GB" sz="1600" dirty="0">
                <a:latin typeface="Times New Roman" panose="02020603050405020304" pitchFamily="18" charset="0"/>
                <a:cs typeface="Times New Roman" panose="02020603050405020304" pitchFamily="18" charset="0"/>
              </a:rPr>
              <a:t> et fissure </a:t>
            </a:r>
            <a:r>
              <a:rPr lang="en-GB" sz="1600" dirty="0" err="1">
                <a:latin typeface="Times New Roman" panose="02020603050405020304" pitchFamily="18" charset="0"/>
                <a:cs typeface="Times New Roman" panose="02020603050405020304" pitchFamily="18" charset="0"/>
              </a:rPr>
              <a:t>sphenopetrosa</a:t>
            </a:r>
            <a:endParaRPr lang="en-GB" sz="1600" dirty="0">
              <a:latin typeface="Times New Roman" panose="02020603050405020304" pitchFamily="18" charset="0"/>
              <a:cs typeface="Times New Roman" panose="02020603050405020304" pitchFamily="18" charset="0"/>
            </a:endParaRPr>
          </a:p>
          <a:p>
            <a:pPr marL="0" indent="0">
              <a:spcBef>
                <a:spcPts val="0"/>
              </a:spcBef>
              <a:buNone/>
            </a:pPr>
            <a:r>
              <a:rPr lang="en-GB" sz="1600" dirty="0">
                <a:latin typeface="Times New Roman" panose="02020603050405020304" pitchFamily="18" charset="0"/>
                <a:cs typeface="Times New Roman" panose="02020603050405020304" pitchFamily="18" charset="0"/>
              </a:rPr>
              <a:t>       laterally bordered by extension of greater wings </a:t>
            </a:r>
            <a:r>
              <a:rPr lang="sr-Cyrl-RS"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spina</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ossis</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sphenoidalis</a:t>
            </a:r>
            <a:endParaRPr lang="en-GB" sz="1600" dirty="0">
              <a:latin typeface="Times New Roman" panose="02020603050405020304" pitchFamily="18" charset="0"/>
              <a:cs typeface="Times New Roman" panose="02020603050405020304" pitchFamily="18" charset="0"/>
            </a:endParaRPr>
          </a:p>
          <a:p>
            <a:pPr marL="0" indent="0">
              <a:spcBef>
                <a:spcPts val="0"/>
              </a:spcBef>
              <a:buNone/>
            </a:pPr>
            <a:r>
              <a:rPr lang="en-GB" sz="1600" dirty="0">
                <a:latin typeface="Times New Roman" panose="02020603050405020304" pitchFamily="18" charset="0"/>
                <a:cs typeface="Times New Roman" panose="02020603050405020304" pitchFamily="18" charset="0"/>
              </a:rPr>
              <a:t>       medially bordered by</a:t>
            </a:r>
            <a:r>
              <a:rPr lang="sr-Cyrl-RS"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lingul</a:t>
            </a:r>
            <a:r>
              <a:rPr lang="sr-Cyrl-RS" sz="1600" dirty="0">
                <a:latin typeface="Times New Roman" panose="02020603050405020304" pitchFamily="18" charset="0"/>
                <a:cs typeface="Times New Roman" panose="02020603050405020304" pitchFamily="18" charset="0"/>
              </a:rPr>
              <a:t>а</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ossis</a:t>
            </a:r>
            <a:r>
              <a:rPr lang="en-GB" sz="1600" dirty="0">
                <a:latin typeface="Times New Roman" panose="02020603050405020304" pitchFamily="18" charset="0"/>
                <a:cs typeface="Times New Roman" panose="02020603050405020304" pitchFamily="18" charset="0"/>
              </a:rPr>
              <a:t> </a:t>
            </a:r>
            <a:r>
              <a:rPr lang="en-GB" sz="1600" dirty="0" err="1">
                <a:latin typeface="Times New Roman" panose="02020603050405020304" pitchFamily="18" charset="0"/>
                <a:cs typeface="Times New Roman" panose="02020603050405020304" pitchFamily="18" charset="0"/>
              </a:rPr>
              <a:t>sphenoidalis</a:t>
            </a:r>
            <a:r>
              <a:rPr lang="en-GB" sz="1600" dirty="0">
                <a:latin typeface="Times New Roman" panose="02020603050405020304" pitchFamily="18" charset="0"/>
                <a:cs typeface="Times New Roman" panose="02020603050405020304" pitchFamily="18" charset="0"/>
              </a:rPr>
              <a:t>, that laterally borders foramen lacerum </a:t>
            </a:r>
          </a:p>
          <a:p>
            <a:pPr>
              <a:spcBef>
                <a:spcPts val="0"/>
              </a:spcBef>
              <a:buFont typeface="Wingdings 3" panose="05040102010807070707" pitchFamily="18" charset="2"/>
              <a:buNone/>
            </a:pP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4) Pterygoid process (processus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pterygoideus</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paired process</a:t>
            </a: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extends inferiorly from the joint of the body and greater wings of sphenoid bone</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located between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nasal cavity and fossa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infratemporalis</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It has:</a:t>
            </a:r>
            <a:endParaRPr lang="sr-Cyrl-RS"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а)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lateral pterygoid plate (lamina lateralis) - </a:t>
            </a:r>
            <a:r>
              <a:rPr lang="en-GB" sz="1600" b="0" i="0" dirty="0">
                <a:solidFill>
                  <a:srgbClr val="32323C"/>
                </a:solidFill>
                <a:effectLst/>
                <a:latin typeface="Times New Roman" panose="02020603050405020304" pitchFamily="18" charset="0"/>
                <a:cs typeface="Times New Roman" panose="02020603050405020304" pitchFamily="18" charset="0"/>
              </a:rPr>
              <a:t>site of origin of the medial and lateral pterygoid muscles</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b) medial pterygoid plate (lamina medialis) - </a:t>
            </a:r>
            <a:r>
              <a:rPr lang="en-GB" sz="1600" b="0" i="0" dirty="0">
                <a:solidFill>
                  <a:srgbClr val="32323C"/>
                </a:solidFill>
                <a:effectLst/>
                <a:latin typeface="Times New Roman" panose="02020603050405020304" pitchFamily="18" charset="0"/>
                <a:cs typeface="Times New Roman" panose="02020603050405020304" pitchFamily="18" charset="0"/>
              </a:rPr>
              <a:t>supports the posterior opening of the nasal cavity.</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plates forms acute angle by joining </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anteriorly; </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depression between inner surfaces of these</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plates is named fossa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pterygoidea</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inferior ends of plates</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are divided by notch–</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incisura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pterygoidea</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root of pterygoid process forms the part of </a:t>
            </a:r>
            <a:b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posterior wall of fossa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pterygopalatina</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canalis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pterygoideus</a:t>
            </a: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passes through the root</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of pterygoid process; it is for the passage of</a:t>
            </a:r>
            <a:br>
              <a:rPr lang="en-GB" altLang="en-US" sz="1600" dirty="0">
                <a:latin typeface="Book Antiqua" panose="02040602050305030304" pitchFamily="18" charset="0"/>
                <a:ea typeface="Book Antiqua" panose="02040602050305030304" pitchFamily="18" charset="0"/>
                <a:cs typeface="Book Antiqua" panose="02040602050305030304" pitchFamily="18" charset="0"/>
              </a:rPr>
            </a:b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n. canalis </a:t>
            </a:r>
            <a:r>
              <a:rPr lang="en-GB" altLang="en-US" sz="1600" dirty="0" err="1">
                <a:latin typeface="Book Antiqua" panose="02040602050305030304" pitchFamily="18" charset="0"/>
                <a:ea typeface="Book Antiqua" panose="02040602050305030304" pitchFamily="18" charset="0"/>
                <a:cs typeface="Book Antiqua" panose="02040602050305030304" pitchFamily="18" charset="0"/>
              </a:rPr>
              <a:t>pterygoidei</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182563" indent="-182563">
              <a:spcBef>
                <a:spcPts val="0"/>
              </a:spcBef>
              <a:buFont typeface="Wingdings 3" panose="05040102010807070707" pitchFamily="18" charset="2"/>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At </a:t>
            </a:r>
            <a:r>
              <a:rPr lang="en-GB" altLang="en-US" sz="1600" dirty="0">
                <a:solidFill>
                  <a:srgbClr val="495354"/>
                </a:solidFill>
                <a:latin typeface="Times New Roman" panose="02020603050405020304" pitchFamily="18" charset="0"/>
                <a:ea typeface="Book Antiqua" panose="02040602050305030304" pitchFamily="18" charset="0"/>
                <a:cs typeface="Times New Roman" panose="02020603050405020304" pitchFamily="18" charset="0"/>
              </a:rPr>
              <a:t>t</a:t>
            </a:r>
            <a:r>
              <a:rPr lang="en-GB" sz="1600" b="0" i="0" dirty="0">
                <a:solidFill>
                  <a:srgbClr val="495354"/>
                </a:solidFill>
                <a:effectLst/>
                <a:latin typeface="Times New Roman" panose="02020603050405020304" pitchFamily="18" charset="0"/>
                <a:cs typeface="Times New Roman" panose="02020603050405020304" pitchFamily="18" charset="0"/>
              </a:rPr>
              <a:t>he inferior tip of the medial pterygoid plate is the </a:t>
            </a:r>
            <a:br>
              <a:rPr lang="en-GB" sz="1600" b="0" i="0" dirty="0">
                <a:solidFill>
                  <a:srgbClr val="495354"/>
                </a:solidFill>
                <a:effectLst/>
                <a:latin typeface="Times New Roman" panose="02020603050405020304" pitchFamily="18" charset="0"/>
                <a:cs typeface="Times New Roman" panose="02020603050405020304" pitchFamily="18" charset="0"/>
              </a:rPr>
            </a:br>
            <a:r>
              <a:rPr lang="en-GB" sz="1600" b="0" i="0" dirty="0">
                <a:solidFill>
                  <a:srgbClr val="495354"/>
                </a:solidFill>
                <a:effectLst/>
                <a:latin typeface="Times New Roman" panose="02020603050405020304" pitchFamily="18" charset="0"/>
                <a:cs typeface="Times New Roman" panose="02020603050405020304" pitchFamily="18" charset="0"/>
              </a:rPr>
              <a:t>small hook-shaped process, the pterygoid hamulus.</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Book Antiqua" panose="02040602050305030304" pitchFamily="18" charset="0"/>
                <a:ea typeface="Book Antiqua" panose="02040602050305030304" pitchFamily="18" charset="0"/>
                <a:cs typeface="Book Antiqua" panose="02040602050305030304" pitchFamily="18" charset="0"/>
              </a:rPr>
              <a:t>	</a:t>
            </a:r>
            <a:endParaRPr lang="zh-CN" altLang="en-US" sz="1600" dirty="0">
              <a:solidFill>
                <a:srgbClr val="FF0000"/>
              </a:solidFill>
              <a:latin typeface="Book Antiqua" panose="02040602050305030304" pitchFamily="18" charset="0"/>
              <a:ea typeface="SimSun" panose="02010600030101010101" pitchFamily="2" charset="-122"/>
            </a:endParaRPr>
          </a:p>
        </p:txBody>
      </p:sp>
      <p:pic>
        <p:nvPicPr>
          <p:cNvPr id="6" name="Picture 78849"/>
          <p:cNvPicPr>
            <a:picLocks noChangeAspect="1" noChangeArrowheads="1"/>
          </p:cNvPicPr>
          <p:nvPr/>
        </p:nvPicPr>
        <p:blipFill>
          <a:blip r:embed="rId2" cstate="print">
            <a:extLst>
              <a:ext uri="{28A0092B-C50C-407E-A947-70E740481C1C}">
                <a14:useLocalDpi xmlns:a14="http://schemas.microsoft.com/office/drawing/2010/main" val="0"/>
              </a:ext>
            </a:extLst>
          </a:blip>
          <a:srcRect l="23930" t="22879" r="15973" b="6346"/>
          <a:stretch>
            <a:fillRect/>
          </a:stretch>
        </p:blipFill>
        <p:spPr bwMode="auto">
          <a:xfrm>
            <a:off x="4590440" y="3811230"/>
            <a:ext cx="455356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75777">
            <a:extLst>
              <a:ext uri="{FF2B5EF4-FFF2-40B4-BE49-F238E27FC236}">
                <a16:creationId xmlns:a16="http://schemas.microsoft.com/office/drawing/2014/main" id="{23483FDC-958B-3B9C-C033-021A4B7203AB}"/>
              </a:ext>
            </a:extLst>
          </p:cNvPr>
          <p:cNvSpPr>
            <a:spLocks noGrp="1" noChangeArrowheads="1"/>
          </p:cNvSpPr>
          <p:nvPr>
            <p:ph type="title"/>
          </p:nvPr>
        </p:nvSpPr>
        <p:spPr>
          <a:xfrm>
            <a:off x="1043707" y="0"/>
            <a:ext cx="6768554" cy="469900"/>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SPHENOIDALE (SPHENOID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94441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Picture 77825"/>
          <p:cNvPicPr>
            <a:picLocks noChangeAspect="1" noChangeArrowheads="1"/>
          </p:cNvPicPr>
          <p:nvPr/>
        </p:nvPicPr>
        <p:blipFill>
          <a:blip r:embed="rId2">
            <a:extLst>
              <a:ext uri="{28A0092B-C50C-407E-A947-70E740481C1C}">
                <a14:useLocalDpi xmlns:a14="http://schemas.microsoft.com/office/drawing/2010/main" val="0"/>
              </a:ext>
            </a:extLst>
          </a:blip>
          <a:srcRect l="23680" t="17595" r="16583" b="8051"/>
          <a:stretch>
            <a:fillRect/>
          </a:stretch>
        </p:blipFill>
        <p:spPr bwMode="auto">
          <a:xfrm>
            <a:off x="250825" y="404813"/>
            <a:ext cx="8740775" cy="61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 Box 77826"/>
          <p:cNvSpPr txBox="1">
            <a:spLocks noChangeArrowheads="1"/>
          </p:cNvSpPr>
          <p:nvPr/>
        </p:nvSpPr>
        <p:spPr bwMode="auto">
          <a:xfrm>
            <a:off x="6588125" y="476250"/>
            <a:ext cx="2139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GB" altLang="en-US">
                <a:solidFill>
                  <a:srgbClr val="FF0000"/>
                </a:solidFill>
                <a:latin typeface="Arial" panose="020B0604020202020204" pitchFamily="34" charset="0"/>
                <a:cs typeface="Arial" panose="020B0604020202020204" pitchFamily="34" charset="0"/>
              </a:rPr>
              <a:t>OS SPHENOIDALE</a:t>
            </a:r>
          </a:p>
        </p:txBody>
      </p:sp>
    </p:spTree>
    <p:extLst>
      <p:ext uri="{BB962C8B-B14F-4D97-AF65-F5344CB8AC3E}">
        <p14:creationId xmlns:p14="http://schemas.microsoft.com/office/powerpoint/2010/main" val="725809768"/>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Picture 78849"/>
          <p:cNvPicPr>
            <a:picLocks noChangeAspect="1" noChangeArrowheads="1"/>
          </p:cNvPicPr>
          <p:nvPr/>
        </p:nvPicPr>
        <p:blipFill>
          <a:blip r:embed="rId2">
            <a:extLst>
              <a:ext uri="{28A0092B-C50C-407E-A947-70E740481C1C}">
                <a14:useLocalDpi xmlns:a14="http://schemas.microsoft.com/office/drawing/2010/main" val="0"/>
              </a:ext>
            </a:extLst>
          </a:blip>
          <a:srcRect l="23930" t="22879" r="15973" b="6346"/>
          <a:stretch>
            <a:fillRect/>
          </a:stretch>
        </p:blipFill>
        <p:spPr bwMode="auto">
          <a:xfrm>
            <a:off x="171450" y="620713"/>
            <a:ext cx="8793163" cy="582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ext Box 78850"/>
          <p:cNvSpPr txBox="1">
            <a:spLocks noChangeArrowheads="1"/>
          </p:cNvSpPr>
          <p:nvPr/>
        </p:nvSpPr>
        <p:spPr bwMode="auto">
          <a:xfrm>
            <a:off x="6661150" y="836613"/>
            <a:ext cx="213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GB" altLang="en-US">
                <a:solidFill>
                  <a:srgbClr val="FF0000"/>
                </a:solidFill>
                <a:latin typeface="Arial" panose="020B0604020202020204" pitchFamily="34" charset="0"/>
                <a:cs typeface="Arial" panose="020B0604020202020204" pitchFamily="34" charset="0"/>
              </a:rPr>
              <a:t>OS SPHENOIDALE</a:t>
            </a:r>
          </a:p>
        </p:txBody>
      </p:sp>
    </p:spTree>
    <p:extLst>
      <p:ext uri="{BB962C8B-B14F-4D97-AF65-F5344CB8AC3E}">
        <p14:creationId xmlns:p14="http://schemas.microsoft.com/office/powerpoint/2010/main" val="2576942314"/>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86017"/>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261" t="22089" r="28677" b="5112"/>
          <a:stretch/>
        </p:blipFill>
        <p:spPr bwMode="auto">
          <a:xfrm>
            <a:off x="4029878" y="4152940"/>
            <a:ext cx="2844256" cy="270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49" name="Title 84993"/>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
        <p:nvSpPr>
          <p:cNvPr id="27650" name="Text Placeholder 84994"/>
          <p:cNvSpPr>
            <a:spLocks noGrp="1" noChangeArrowheads="1"/>
          </p:cNvSpPr>
          <p:nvPr>
            <p:ph type="body" idx="1"/>
          </p:nvPr>
        </p:nvSpPr>
        <p:spPr>
          <a:xfrm>
            <a:off x="216024" y="532422"/>
            <a:ext cx="8711951" cy="6208945"/>
          </a:xfrm>
        </p:spPr>
        <p:txBody>
          <a:bodyPr/>
          <a:lstStyle/>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paired bone</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located between sphenoid and occipital bone and below temporal bone</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the parts of middle ear and the inner ear are located inside the petrous part of temporal bone</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forms temporomandibular joint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(articulatio temporomandibularis)</a:t>
            </a:r>
          </a:p>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parts of temporal bone forms the bony external acoustic opening </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porus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externus</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pP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3</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main parts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pars squamosa</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(squama of temporal bone</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pars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petrosomastoidea</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err="1">
                <a:latin typeface="Times New Roman" panose="02020603050405020304" pitchFamily="18" charset="0"/>
                <a:ea typeface="Book Antiqua" panose="02040602050305030304" pitchFamily="18" charset="0"/>
                <a:cs typeface="Times New Roman" panose="02020603050405020304" pitchFamily="18" charset="0"/>
              </a:rPr>
              <a:t>petromastoid</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part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that consists of:</a:t>
            </a:r>
            <a:b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pars petrosa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(petrous part)</a:t>
            </a:r>
          </a:p>
          <a:p>
            <a:pPr>
              <a:lnSpc>
                <a:spcPct val="90000"/>
              </a:lnSpc>
              <a:buFont typeface="Wingdings 3" panose="05040102010807070707" pitchFamily="18" charset="2"/>
              <a:buNone/>
            </a:pP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 pars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mastoidea</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(mastoid part)</a:t>
            </a:r>
            <a:endParaRPr lang="sr-Cyrl-RS"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3)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pars tympanica </a:t>
            </a: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(tympanic part</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800" dirty="0">
                <a:latin typeface="Times New Roman" panose="02020603050405020304" pitchFamily="18" charset="0"/>
                <a:ea typeface="Book Antiqua" panose="02040602050305030304" pitchFamily="18" charset="0"/>
                <a:cs typeface="Times New Roman" panose="02020603050405020304" pitchFamily="18" charset="0"/>
              </a:rPr>
              <a:t>2 processes</a:t>
            </a: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buFont typeface="Wingdings 3" panose="05040102010807070707" pitchFamily="18" charset="2"/>
              <a:buNone/>
            </a:pPr>
            <a:r>
              <a:rPr lang="sr-Cyrl-RS" altLang="en-US" sz="18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processus zygomaticus</a:t>
            </a:r>
          </a:p>
          <a:p>
            <a:pPr>
              <a:lnSpc>
                <a:spcPct val="90000"/>
              </a:lnSpc>
              <a:buFont typeface="Wingdings 3" panose="05040102010807070707" pitchFamily="18" charset="2"/>
              <a:buNone/>
            </a:pP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processus</a:t>
            </a:r>
            <a:r>
              <a:rPr lang="en-GB" altLang="en-US" sz="18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800" b="1" dirty="0" err="1">
                <a:latin typeface="Times New Roman" panose="02020603050405020304" pitchFamily="18" charset="0"/>
                <a:ea typeface="Book Antiqua" panose="02040602050305030304" pitchFamily="18" charset="0"/>
                <a:cs typeface="Times New Roman" panose="02020603050405020304" pitchFamily="18" charset="0"/>
              </a:rPr>
              <a:t>styloideus</a:t>
            </a:r>
            <a:endParaRPr lang="en-GB" altLang="en-US" sz="1800" b="1"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endParaRPr lang="en-GB" altLang="en-US" sz="1400" dirty="0">
              <a:latin typeface="Book Antiqua" panose="02040602050305030304" pitchFamily="18" charset="0"/>
              <a:ea typeface="Book Antiqua" panose="02040602050305030304" pitchFamily="18" charset="0"/>
              <a:cs typeface="Book Antiqua" panose="02040602050305030304" pitchFamily="18" charset="0"/>
            </a:endParaRPr>
          </a:p>
        </p:txBody>
      </p:sp>
      <p:pic>
        <p:nvPicPr>
          <p:cNvPr id="27651" name="Picture 84995"/>
          <p:cNvPicPr>
            <a:picLocks noChangeAspect="1" noChangeArrowheads="1"/>
          </p:cNvPicPr>
          <p:nvPr/>
        </p:nvPicPr>
        <p:blipFill>
          <a:blip r:embed="rId3">
            <a:extLst>
              <a:ext uri="{28A0092B-C50C-407E-A947-70E740481C1C}">
                <a14:useLocalDpi xmlns:a14="http://schemas.microsoft.com/office/drawing/2010/main" val="0"/>
              </a:ext>
            </a:extLst>
          </a:blip>
          <a:srcRect l="21573" t="14366" r="59750" b="42747"/>
          <a:stretch>
            <a:fillRect/>
          </a:stretch>
        </p:blipFill>
        <p:spPr bwMode="auto">
          <a:xfrm>
            <a:off x="6874134" y="3933056"/>
            <a:ext cx="2233353" cy="288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092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86017"/>
          <p:cNvPicPr>
            <a:picLocks noChangeAspect="1" noChangeArrowheads="1"/>
          </p:cNvPicPr>
          <p:nvPr/>
        </p:nvPicPr>
        <p:blipFill rotWithShape="1">
          <a:blip r:embed="rId2">
            <a:extLst>
              <a:ext uri="{28A0092B-C50C-407E-A947-70E740481C1C}">
                <a14:useLocalDpi xmlns:a14="http://schemas.microsoft.com/office/drawing/2010/main" val="0"/>
              </a:ext>
            </a:extLst>
          </a:blip>
          <a:srcRect l="28261" t="22089" r="28677" b="5112"/>
          <a:stretch/>
        </p:blipFill>
        <p:spPr bwMode="auto">
          <a:xfrm>
            <a:off x="5148064" y="793552"/>
            <a:ext cx="3855084" cy="366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Placeholder 84994"/>
          <p:cNvSpPr>
            <a:spLocks noGrp="1" noChangeArrowheads="1"/>
          </p:cNvSpPr>
          <p:nvPr>
            <p:ph type="body" idx="1"/>
          </p:nvPr>
        </p:nvSpPr>
        <p:spPr>
          <a:xfrm>
            <a:off x="166892" y="332656"/>
            <a:ext cx="8262441" cy="6350422"/>
          </a:xfrm>
        </p:spPr>
        <p:txBody>
          <a:bodyPr/>
          <a:lstStyle/>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1)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pars squamosa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(squamous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has vertical and horizontal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border between them</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processus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zygomaticus</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а)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vertical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external surface</a:t>
            </a:r>
            <a:r>
              <a:rPr lang="sr-Cyrl-RS" altLang="en-US" sz="1600" u="sng"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sulcus a. temporalis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mediae</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crista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supramastoidea</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foveola et spina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suprameatica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p>
          <a:p>
            <a:pPr marL="0" indent="0">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b)</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horizontal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external surface</a:t>
            </a:r>
            <a:r>
              <a:rPr lang="sr-Cyrl-RS" altLang="en-US" sz="1600" u="sng"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anterior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fossa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mandibularis</a:t>
            </a:r>
            <a:b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anteriorly it is articulation surface and posteriorly it is not)</a:t>
            </a:r>
          </a:p>
          <a:p>
            <a:pPr marL="0" indent="0">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anteriorly</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it contains tuberculum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articulare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of</a:t>
            </a:r>
          </a:p>
          <a:p>
            <a:pPr marL="92075" indent="-92075">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processus zygomaticus and horizontal part of squama</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92075" indent="-92075">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for temporomandibular joint</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posteriorly</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it is bordered by</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pars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tympanica</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Between anterior and posterior part of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mandibularis</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there 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fissur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а</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petrotympanica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spcBef>
                <a:spcPts val="0"/>
              </a:spcBef>
              <a:buFont typeface="Wingdings 3" panose="05040102010807070707" pitchFamily="18" charset="2"/>
              <a:buNone/>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spcBef>
                <a:spcPts val="0"/>
              </a:spcBef>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posterior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-forms superior and posterior wall of bony external acoustic opening and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porus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externus)</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endParaRPr lang="sr-Cyrl-RS" altLang="en-US" sz="8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Processus zygomaticus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2 roots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buFontTx/>
              <a:buChar char="-"/>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Anterior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transverse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tuberculum</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articulare</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Tx/>
              <a:buChar char="-"/>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Posterior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or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longitudinal</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borders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mandibularis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posteriorly and continues as crista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supramastoidea</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Processus zygomaticus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temporalis +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parocessus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temporalis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ossis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zygomatici = arcus zygomaticus (zygomatic arch)</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sr-Cyrl-RS" altLang="en-US" sz="1400" dirty="0">
              <a:latin typeface="Book Antiqua" panose="02040602050305030304" pitchFamily="18" charset="0"/>
              <a:ea typeface="Book Antiqua" panose="02040602050305030304" pitchFamily="18" charset="0"/>
              <a:cs typeface="Book Antiqua" panose="02040602050305030304" pitchFamily="18" charset="0"/>
            </a:endParaRPr>
          </a:p>
          <a:p>
            <a:pPr>
              <a:lnSpc>
                <a:spcPct val="90000"/>
              </a:lnSpc>
              <a:buFont typeface="Wingdings 3" panose="05040102010807070707" pitchFamily="18" charset="2"/>
              <a:buNone/>
            </a:pPr>
            <a:endParaRPr lang="en-GB" altLang="en-US" sz="1400" dirty="0">
              <a:latin typeface="Book Antiqua" panose="02040602050305030304" pitchFamily="18" charset="0"/>
              <a:ea typeface="Book Antiqua" panose="02040602050305030304" pitchFamily="18" charset="0"/>
              <a:cs typeface="Book Antiqua" panose="02040602050305030304" pitchFamily="18" charset="0"/>
            </a:endParaRPr>
          </a:p>
        </p:txBody>
      </p:sp>
      <p:sp>
        <p:nvSpPr>
          <p:cNvPr id="3" name="Title 84993">
            <a:extLst>
              <a:ext uri="{FF2B5EF4-FFF2-40B4-BE49-F238E27FC236}">
                <a16:creationId xmlns:a16="http://schemas.microsoft.com/office/drawing/2014/main" id="{42B036D0-8D98-C5C5-05D9-D41E89A19A0D}"/>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03763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87041"/>
          <p:cNvPicPr>
            <a:picLocks noChangeAspect="1" noChangeArrowheads="1"/>
          </p:cNvPicPr>
          <p:nvPr/>
        </p:nvPicPr>
        <p:blipFill rotWithShape="1">
          <a:blip r:embed="rId2">
            <a:extLst>
              <a:ext uri="{28A0092B-C50C-407E-A947-70E740481C1C}">
                <a14:useLocalDpi xmlns:a14="http://schemas.microsoft.com/office/drawing/2010/main" val="0"/>
              </a:ext>
            </a:extLst>
          </a:blip>
          <a:srcRect l="34208" t="13545" r="24301" b="17295"/>
          <a:stretch/>
        </p:blipFill>
        <p:spPr bwMode="auto">
          <a:xfrm>
            <a:off x="2255092" y="1268760"/>
            <a:ext cx="3456384"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Placeholder 84994"/>
          <p:cNvSpPr>
            <a:spLocks noGrp="1" noChangeArrowheads="1"/>
          </p:cNvSpPr>
          <p:nvPr>
            <p:ph type="body" idx="1"/>
          </p:nvPr>
        </p:nvSpPr>
        <p:spPr>
          <a:xfrm>
            <a:off x="99918" y="764704"/>
            <a:ext cx="9036050" cy="5472608"/>
          </a:xfrm>
        </p:spPr>
        <p:txBody>
          <a:bodyPr/>
          <a:lstStyle/>
          <a:p>
            <a:pPr>
              <a:lnSpc>
                <a:spcPct val="90000"/>
              </a:lnSpc>
              <a:buFont typeface="Wingdings 3" panose="05040102010807070707" pitchFamily="18" charset="2"/>
              <a:buNone/>
            </a:pPr>
            <a:endParaRPr lang="sr-Cyrl-RS" altLang="en-US" sz="1400" dirty="0">
              <a:latin typeface="Book Antiqua" panose="02040602050305030304" pitchFamily="18" charset="0"/>
              <a:ea typeface="Book Antiqua" panose="02040602050305030304" pitchFamily="18" charset="0"/>
              <a:cs typeface="Book Antiqua" panose="02040602050305030304" pitchFamily="18" charset="0"/>
            </a:endParaRPr>
          </a:p>
          <a:p>
            <a:pPr>
              <a:lnSpc>
                <a:spcPct val="90000"/>
              </a:lnSpc>
              <a:buFont typeface="Arial" panose="020B0604020202020204" pitchFamily="34" charset="0"/>
              <a:buChar char="•"/>
            </a:pP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Inner surface of </a:t>
            </a:r>
            <a:r>
              <a:rPr lang="en-GB" altLang="en-US" sz="1600" u="sng" dirty="0" err="1">
                <a:latin typeface="Times New Roman" panose="02020603050405020304" pitchFamily="18" charset="0"/>
                <a:ea typeface="Book Antiqua" panose="02040602050305030304" pitchFamily="18" charset="0"/>
                <a:cs typeface="Times New Roman" panose="02020603050405020304" pitchFamily="18" charset="0"/>
              </a:rPr>
              <a:t>verical</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 and horizontal part </a:t>
            </a:r>
            <a:r>
              <a:rPr lang="sr-Cyrl-RS" altLang="en-US" sz="1600" u="sng"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u="sng" dirty="0" err="1">
                <a:latin typeface="Times New Roman" panose="02020603050405020304" pitchFamily="18" charset="0"/>
                <a:ea typeface="Book Antiqua" panose="02040602050305030304" pitchFamily="18" charset="0"/>
                <a:cs typeface="Times New Roman" panose="02020603050405020304" pitchFamily="18" charset="0"/>
              </a:rPr>
              <a:t>facies</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u="sng" dirty="0" err="1">
                <a:latin typeface="Times New Roman" panose="02020603050405020304" pitchFamily="18" charset="0"/>
                <a:ea typeface="Book Antiqua" panose="02040602050305030304" pitchFamily="18" charset="0"/>
                <a:cs typeface="Times New Roman" panose="02020603050405020304" pitchFamily="18" charset="0"/>
              </a:rPr>
              <a:t>cerebralis</a:t>
            </a:r>
            <a: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600" u="sng"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u="sng"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impressions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digitatae</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sulci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arteriosi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venosi</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fissura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petrosquamosa</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3)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pars tympanica</a:t>
            </a:r>
            <a:r>
              <a:rPr lang="sr-Cyrl-RS"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(tympanic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inferior and anterior wall of bony external acoustic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opening and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porus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externus)</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Arial" panose="020B0604020202020204" pitchFamily="34" charset="0"/>
              <a:buChar char="•"/>
            </a:pP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endParaRPr lang="en-GB" altLang="en-US" sz="1400" dirty="0">
              <a:latin typeface="Book Antiqua" panose="02040602050305030304" pitchFamily="18" charset="0"/>
              <a:ea typeface="Book Antiqua" panose="02040602050305030304" pitchFamily="18" charset="0"/>
              <a:cs typeface="Book Antiqua" panose="02040602050305030304" pitchFamily="18" charset="0"/>
            </a:endParaRPr>
          </a:p>
        </p:txBody>
      </p:sp>
      <p:pic>
        <p:nvPicPr>
          <p:cNvPr id="7" name="Picture 86017"/>
          <p:cNvPicPr>
            <a:picLocks noChangeAspect="1" noChangeArrowheads="1"/>
          </p:cNvPicPr>
          <p:nvPr/>
        </p:nvPicPr>
        <p:blipFill rotWithShape="1">
          <a:blip r:embed="rId3">
            <a:extLst>
              <a:ext uri="{28A0092B-C50C-407E-A947-70E740481C1C}">
                <a14:useLocalDpi xmlns:a14="http://schemas.microsoft.com/office/drawing/2010/main" val="0"/>
              </a:ext>
            </a:extLst>
          </a:blip>
          <a:srcRect l="28261" t="22089" r="28677" b="5112"/>
          <a:stretch/>
        </p:blipFill>
        <p:spPr bwMode="auto">
          <a:xfrm>
            <a:off x="5710599" y="3356992"/>
            <a:ext cx="3449963" cy="328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84993">
            <a:extLst>
              <a:ext uri="{FF2B5EF4-FFF2-40B4-BE49-F238E27FC236}">
                <a16:creationId xmlns:a16="http://schemas.microsoft.com/office/drawing/2014/main" id="{29554DD7-EE1D-9102-C5F1-B76A72447970}"/>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50810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88065"/>
          <p:cNvPicPr>
            <a:picLocks noChangeAspect="1" noChangeArrowheads="1"/>
          </p:cNvPicPr>
          <p:nvPr/>
        </p:nvPicPr>
        <p:blipFill>
          <a:blip r:embed="rId2">
            <a:extLst>
              <a:ext uri="{28A0092B-C50C-407E-A947-70E740481C1C}">
                <a14:useLocalDpi xmlns:a14="http://schemas.microsoft.com/office/drawing/2010/main" val="0"/>
              </a:ext>
            </a:extLst>
          </a:blip>
          <a:srcRect l="14070" t="11940" r="53624" b="37917"/>
          <a:stretch>
            <a:fillRect/>
          </a:stretch>
        </p:blipFill>
        <p:spPr bwMode="auto">
          <a:xfrm>
            <a:off x="4356393" y="2678199"/>
            <a:ext cx="4787607" cy="417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Placeholder 84994"/>
          <p:cNvSpPr>
            <a:spLocks noGrp="1" noChangeArrowheads="1"/>
          </p:cNvSpPr>
          <p:nvPr>
            <p:ph type="body" idx="1"/>
          </p:nvPr>
        </p:nvSpPr>
        <p:spPr>
          <a:xfrm>
            <a:off x="0" y="404664"/>
            <a:ext cx="9036050" cy="5873750"/>
          </a:xfrm>
        </p:spPr>
        <p:txBody>
          <a:bodyPr/>
          <a:lstStyle/>
          <a:p>
            <a:pPr>
              <a:lnSpc>
                <a:spcPct val="90000"/>
              </a:lnSpc>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pars petrosa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(petrous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solidFill>
                  <a:srgbClr val="495354"/>
                </a:solidFill>
                <a:latin typeface="Times New Roman" panose="02020603050405020304" pitchFamily="18" charset="0"/>
                <a:ea typeface="Book Antiqua" panose="02040602050305030304" pitchFamily="18" charset="0"/>
                <a:cs typeface="Times New Roman" panose="02020603050405020304" pitchFamily="18" charset="0"/>
              </a:rPr>
              <a:t>p</a:t>
            </a:r>
            <a:r>
              <a:rPr lang="en-GB" sz="1600" b="0" i="0" dirty="0">
                <a:solidFill>
                  <a:srgbClr val="495354"/>
                </a:solidFill>
                <a:effectLst/>
                <a:latin typeface="Times New Roman" panose="02020603050405020304" pitchFamily="18" charset="0"/>
                <a:cs typeface="Times New Roman" panose="02020603050405020304" pitchFamily="18" charset="0"/>
              </a:rPr>
              <a:t>yramidal shaped mass of bone located between the sphenoid and occipital bones within the cranial cavity. It is the most medial part of the temporal bone, and it is the landmark dividing the middle and posterior cranial fossae from each other. It has a base, an apex and three surfaces: anterior, posterior and inferior. It also has three borders: superior, anterior and posterior. </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 parts of middle ear and the inner ear are located inside the petrous part of temporal bone</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contains the canals of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facialis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n.vestibulocochlearis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interna</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anterior surface </a:t>
            </a: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facies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anterior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partis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forms the posterior part of middle cranial fossa</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(fossae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media)</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impressio</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trigeminale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depression just lateral to apex;</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contains trigeminal ganglion</a:t>
            </a: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hiatus canalis and sulcus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nervi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majoris</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hiatus canalis and sulcus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nervi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minoris</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forms the roof of canalis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 roof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internus</a:t>
            </a:r>
          </a:p>
          <a:p>
            <a:pPr>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eminence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eminentia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arcuata</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tegmen tympani – forms the roof of cavum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tympani</a:t>
            </a:r>
          </a:p>
          <a:p>
            <a:pPr marL="0" indent="0">
              <a:lnSpc>
                <a:spcPct val="90000"/>
              </a:lnSpc>
              <a:buNone/>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p:txBody>
      </p:sp>
      <p:sp>
        <p:nvSpPr>
          <p:cNvPr id="3" name="Title 84993">
            <a:extLst>
              <a:ext uri="{FF2B5EF4-FFF2-40B4-BE49-F238E27FC236}">
                <a16:creationId xmlns:a16="http://schemas.microsoft.com/office/drawing/2014/main" id="{64317C9F-F600-3559-CE84-6B45070A22CE}"/>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74877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0AAA2-9AEE-EFB7-275E-5B319EFDF04A}"/>
            </a:ext>
          </a:extLst>
        </p:cNvPr>
        <p:cNvGrpSpPr/>
        <p:nvPr/>
      </p:nvGrpSpPr>
      <p:grpSpPr>
        <a:xfrm>
          <a:off x="0" y="0"/>
          <a:ext cx="0" cy="0"/>
          <a:chOff x="0" y="0"/>
          <a:chExt cx="0" cy="0"/>
        </a:xfrm>
      </p:grpSpPr>
      <p:pic>
        <p:nvPicPr>
          <p:cNvPr id="5" name="Picture 88065">
            <a:extLst>
              <a:ext uri="{FF2B5EF4-FFF2-40B4-BE49-F238E27FC236}">
                <a16:creationId xmlns:a16="http://schemas.microsoft.com/office/drawing/2014/main" id="{3762B251-BE39-C2E4-DB3A-50256F66F2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070" t="11940" r="53624" b="37917"/>
          <a:stretch>
            <a:fillRect/>
          </a:stretch>
        </p:blipFill>
        <p:spPr bwMode="auto">
          <a:xfrm>
            <a:off x="4356393" y="2678199"/>
            <a:ext cx="4787607" cy="417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Placeholder 84994">
            <a:extLst>
              <a:ext uri="{FF2B5EF4-FFF2-40B4-BE49-F238E27FC236}">
                <a16:creationId xmlns:a16="http://schemas.microsoft.com/office/drawing/2014/main" id="{F063B6F7-2B6C-E31C-1751-AF4CDC59BAC9}"/>
              </a:ext>
            </a:extLst>
          </p:cNvPr>
          <p:cNvSpPr>
            <a:spLocks noGrp="1" noChangeArrowheads="1"/>
          </p:cNvSpPr>
          <p:nvPr>
            <p:ph type="body" idx="1"/>
          </p:nvPr>
        </p:nvSpPr>
        <p:spPr>
          <a:xfrm>
            <a:off x="0" y="404664"/>
            <a:ext cx="9036050" cy="5873750"/>
          </a:xfrm>
        </p:spPr>
        <p:txBody>
          <a:bodyPr/>
          <a:lstStyle/>
          <a:p>
            <a:pPr>
              <a:lnSpc>
                <a:spcPct val="90000"/>
              </a:lnSpc>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pars petrosa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(petrous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Posterior surface </a:t>
            </a: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facies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posterior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partis</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a:t>
            </a:r>
          </a:p>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forms anterior part of posterior cranial fossa (fossa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crani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posterior)</a:t>
            </a:r>
          </a:p>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bears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bony opening of internal acoustic meatus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porus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internus)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that is entrance into</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internal</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acoustic meatus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internus), which is the passage for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facialis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its intermediate part,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vestibulocochlearis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a. et v.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labyrinthi</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internus ends by bony lamina</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named fundus meatus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interni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Fundus is divided into 4 quadrants by vertical and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horizontal ridge:</a:t>
            </a: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Upper anterior: for passage of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facialis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Upper posterior: for passage of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utriculoampularis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Lower anterior: for passage of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cochlearis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Lower posterior: for passage of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saccularis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ampularis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posterior</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apertura</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externa</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aqueductus</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vestibuli</a:t>
            </a:r>
            <a:br>
              <a:rPr lang="en-GB" altLang="en-US" sz="1400" dirty="0">
                <a:latin typeface="Book Antiqua" panose="02040602050305030304" pitchFamily="18" charset="0"/>
                <a:ea typeface="Book Antiqua" panose="02040602050305030304" pitchFamily="18" charset="0"/>
                <a:cs typeface="Book Antiqua" panose="02040602050305030304" pitchFamily="18" charset="0"/>
              </a:rPr>
            </a:br>
            <a:r>
              <a:rPr lang="en-GB" altLang="en-US" sz="1400" dirty="0">
                <a:latin typeface="Book Antiqua" panose="02040602050305030304" pitchFamily="18" charset="0"/>
                <a:ea typeface="Book Antiqua" panose="02040602050305030304" pitchFamily="18" charset="0"/>
                <a:cs typeface="Book Antiqua" panose="02040602050305030304" pitchFamily="18" charset="0"/>
              </a:rPr>
              <a:t>      </a:t>
            </a:r>
          </a:p>
        </p:txBody>
      </p:sp>
      <p:sp>
        <p:nvSpPr>
          <p:cNvPr id="3" name="Title 84993">
            <a:extLst>
              <a:ext uri="{FF2B5EF4-FFF2-40B4-BE49-F238E27FC236}">
                <a16:creationId xmlns:a16="http://schemas.microsoft.com/office/drawing/2014/main" id="{B24CF663-5CDE-323C-59F2-193E191779BC}"/>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9072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ext Placeholder 84994"/>
          <p:cNvSpPr>
            <a:spLocks noGrp="1" noChangeArrowheads="1"/>
          </p:cNvSpPr>
          <p:nvPr>
            <p:ph type="body" idx="1"/>
          </p:nvPr>
        </p:nvSpPr>
        <p:spPr>
          <a:xfrm>
            <a:off x="53975" y="532422"/>
            <a:ext cx="9036050" cy="6424969"/>
          </a:xfrm>
        </p:spPr>
        <p:txBody>
          <a:bodyPr/>
          <a:lstStyle/>
          <a:p>
            <a:pPr>
              <a:lnSpc>
                <a:spcPct val="90000"/>
              </a:lnSpc>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2)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pars petrosa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(petrous part)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inferior surface (facies inferior partis </a:t>
            </a:r>
            <a:r>
              <a:rPr lang="en-GB" altLang="en-US" sz="1600" b="1" dirty="0" err="1">
                <a:solidFill>
                  <a:srgbClr val="0070C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there is opening of carotid canal (canalis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through which 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interna</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enters into skull</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behind the entrance of carotid canal, there is jugular fossa (fossa jugularis), where the first, widen part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of internal jugular vein (v. jugularis interna) is located</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between entrance of canalis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fossae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jugularis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there is bony ridge that bears depression</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fossula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petrosa), on its lateral end, which entrance into canaliculus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nervi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tympanici</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styloid process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(processus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styloideus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is located on inferior surface</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between styloid and mastoid process there 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foramen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stylomastoideum</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through which 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facialis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exits the skull</a:t>
            </a:r>
          </a:p>
          <a:p>
            <a:pPr marL="0" indent="0">
              <a:lnSpc>
                <a:spcPct val="90000"/>
              </a:lnSpc>
              <a:buNone/>
            </a:pPr>
            <a:endParaRPr lang="en-GB" altLang="en-US" sz="8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basis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joined with squamous and mastoid part</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2)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mastoid part</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located behind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porus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acusticus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externus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and below</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squamous part of temporal bone</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inside: antrum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mastoideum</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the part of middle ear</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it has external and inner surface</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on external surface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foramen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mastoideum</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on inner surface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groove of sinus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sigmoideus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apex</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represents by opening of carotid canal through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which a.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carotis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interna exits the petrous part of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temporal bone and entrances in middle cranial fossa</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foramen lacerum is located in front of apex</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br>
              <a:rPr lang="en-GB" altLang="en-US" sz="1400" dirty="0">
                <a:latin typeface="Book Antiqua" panose="02040602050305030304" pitchFamily="18" charset="0"/>
                <a:ea typeface="Book Antiqua" panose="02040602050305030304" pitchFamily="18" charset="0"/>
                <a:cs typeface="Book Antiqua" panose="02040602050305030304" pitchFamily="18" charset="0"/>
              </a:rPr>
            </a:br>
            <a:endParaRPr lang="en-GB" altLang="en-US" sz="1400" dirty="0">
              <a:latin typeface="Book Antiqua" panose="02040602050305030304" pitchFamily="18" charset="0"/>
              <a:ea typeface="Book Antiqua" panose="02040602050305030304" pitchFamily="18" charset="0"/>
              <a:cs typeface="Book Antiqua" panose="02040602050305030304" pitchFamily="18" charset="0"/>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0779" t="27405" r="22094" b="16620"/>
          <a:stretch/>
        </p:blipFill>
        <p:spPr bwMode="auto">
          <a:xfrm>
            <a:off x="4809048" y="2852936"/>
            <a:ext cx="4240728" cy="399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84993">
            <a:extLst>
              <a:ext uri="{FF2B5EF4-FFF2-40B4-BE49-F238E27FC236}">
                <a16:creationId xmlns:a16="http://schemas.microsoft.com/office/drawing/2014/main" id="{FDD8E25F-0308-A8DA-E95B-88CBB6890670}"/>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5063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D03B8F-F54B-FA10-3A7F-BA85A162A305}"/>
              </a:ext>
            </a:extLst>
          </p:cNvPr>
          <p:cNvPicPr>
            <a:picLocks noChangeAspect="1"/>
          </p:cNvPicPr>
          <p:nvPr/>
        </p:nvPicPr>
        <p:blipFill>
          <a:blip r:embed="rId2"/>
          <a:stretch>
            <a:fillRect/>
          </a:stretch>
        </p:blipFill>
        <p:spPr>
          <a:xfrm>
            <a:off x="815014" y="517907"/>
            <a:ext cx="7513971" cy="5822185"/>
          </a:xfrm>
          <a:prstGeom prst="rect">
            <a:avLst/>
          </a:prstGeom>
        </p:spPr>
      </p:pic>
    </p:spTree>
    <p:extLst>
      <p:ext uri="{BB962C8B-B14F-4D97-AF65-F5344CB8AC3E}">
        <p14:creationId xmlns:p14="http://schemas.microsoft.com/office/powerpoint/2010/main" val="24222755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88065"/>
          <p:cNvPicPr>
            <a:picLocks noChangeAspect="1" noChangeArrowheads="1"/>
          </p:cNvPicPr>
          <p:nvPr/>
        </p:nvPicPr>
        <p:blipFill>
          <a:blip r:embed="rId2">
            <a:extLst>
              <a:ext uri="{28A0092B-C50C-407E-A947-70E740481C1C}">
                <a14:useLocalDpi xmlns:a14="http://schemas.microsoft.com/office/drawing/2010/main" val="0"/>
              </a:ext>
            </a:extLst>
          </a:blip>
          <a:srcRect l="14070" t="11940" r="53624" b="37917"/>
          <a:stretch>
            <a:fillRect/>
          </a:stretch>
        </p:blipFill>
        <p:spPr bwMode="auto">
          <a:xfrm>
            <a:off x="4366111" y="2780928"/>
            <a:ext cx="4669939" cy="40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 Placeholder 84994"/>
          <p:cNvSpPr>
            <a:spLocks noGrp="1" noChangeArrowheads="1"/>
          </p:cNvSpPr>
          <p:nvPr>
            <p:ph type="body" idx="1"/>
          </p:nvPr>
        </p:nvSpPr>
        <p:spPr>
          <a:xfrm>
            <a:off x="0" y="764704"/>
            <a:ext cx="9036050" cy="5873750"/>
          </a:xfrm>
        </p:spPr>
        <p:txBody>
          <a:bodyPr/>
          <a:lstStyle/>
          <a:p>
            <a:pPr>
              <a:lnSpc>
                <a:spcPct val="90000"/>
              </a:lnSpc>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Borders of</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partis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osis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temporalis (petrous part)</a:t>
            </a:r>
          </a:p>
          <a:p>
            <a:pPr marL="0" indent="0">
              <a:lnSpc>
                <a:spcPct val="90000"/>
              </a:lnSpc>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 </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anterior margin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margo</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 anterior partis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joins with squamous part laterally and form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petrosquamous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suture and fissure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fissura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petrosquamosa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marL="0" indent="0">
              <a:lnSpc>
                <a:spcPct val="90000"/>
              </a:lnSpc>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joins with greater wings of sphenoid bone medially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synchondrosis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sphenopterosa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in its medial</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part there is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sphenopetrous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fissure </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fissure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sphenopetrosa</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superior margin </a:t>
            </a:r>
            <a:r>
              <a:rPr lang="sr-Cyrl-RS"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margo</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 superior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partis</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divides anterior and posterior surface</a:t>
            </a:r>
            <a:endParaRPr lang="sr-Cyrl-RS"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bears a groove of superior petrous venous sinus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(sulcus sinus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petrosi</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superioris)</a:t>
            </a:r>
          </a:p>
          <a:p>
            <a:pPr>
              <a:lnSpc>
                <a:spcPct val="90000"/>
              </a:lnSpc>
              <a:buFont typeface="Wingdings 3" panose="05040102010807070707" pitchFamily="18" charset="2"/>
              <a:buNone/>
            </a:pP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c</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posterior margin </a:t>
            </a:r>
            <a:r>
              <a:rPr lang="sr-Cyrl-RS"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margo</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 posterior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partis</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b="1" dirty="0" err="1">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petrosae</a:t>
            </a:r>
            <a:r>
              <a:rPr lang="en-GB" altLang="en-US" sz="1600" b="1" dirty="0">
                <a:solidFill>
                  <a:srgbClr val="FFC000"/>
                </a:solidFill>
                <a:latin typeface="Times New Roman" panose="02020603050405020304" pitchFamily="18" charset="0"/>
                <a:ea typeface="Book Antiqua" panose="02040602050305030304" pitchFamily="18" charset="0"/>
                <a:cs typeface="Times New Roman" panose="02020603050405020304" pitchFamily="18" charset="0"/>
              </a:rPr>
              <a:t>)</a:t>
            </a: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forms the jugular notch (incisura jugularis)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which</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form </a:t>
            </a:r>
            <a:r>
              <a:rPr lang="en-GB" altLang="en-US" sz="1600" b="1" dirty="0">
                <a:latin typeface="Times New Roman" panose="02020603050405020304" pitchFamily="18" charset="0"/>
                <a:ea typeface="Book Antiqua" panose="02040602050305030304" pitchFamily="18" charset="0"/>
                <a:cs typeface="Times New Roman" panose="02020603050405020304" pitchFamily="18" charset="0"/>
              </a:rPr>
              <a:t>foramen </a:t>
            </a:r>
            <a:r>
              <a:rPr lang="en-GB" altLang="en-US" sz="1600" b="1" dirty="0" err="1">
                <a:latin typeface="Times New Roman" panose="02020603050405020304" pitchFamily="18" charset="0"/>
                <a:ea typeface="Book Antiqua" panose="02040602050305030304" pitchFamily="18" charset="0"/>
                <a:cs typeface="Times New Roman" panose="02020603050405020304" pitchFamily="18" charset="0"/>
              </a:rPr>
              <a:t>jugulare</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together with jugular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notch of lateral part of occipital bone; </a:t>
            </a:r>
            <a:b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9</a:t>
            </a:r>
            <a:r>
              <a:rPr lang="en-GB" altLang="en-US" sz="1600" baseline="30000" dirty="0">
                <a:latin typeface="Times New Roman" panose="02020603050405020304" pitchFamily="18" charset="0"/>
                <a:ea typeface="Book Antiqua" panose="02040602050305030304" pitchFamily="18" charset="0"/>
                <a:cs typeface="Times New Roman" panose="02020603050405020304" pitchFamily="18" charset="0"/>
              </a:rPr>
              <a:t>th</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10</a:t>
            </a:r>
            <a:r>
              <a:rPr lang="en-GB" altLang="en-US" sz="1600" baseline="30000" dirty="0">
                <a:latin typeface="Times New Roman" panose="02020603050405020304" pitchFamily="18" charset="0"/>
                <a:ea typeface="Book Antiqua" panose="02040602050305030304" pitchFamily="18" charset="0"/>
                <a:cs typeface="Times New Roman" panose="02020603050405020304" pitchFamily="18" charset="0"/>
              </a:rPr>
              <a:t>th</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and 11</a:t>
            </a:r>
            <a:r>
              <a:rPr lang="en-GB" altLang="en-US" sz="1600" baseline="30000" dirty="0">
                <a:latin typeface="Times New Roman" panose="02020603050405020304" pitchFamily="18" charset="0"/>
                <a:ea typeface="Book Antiqua" panose="02040602050305030304" pitchFamily="18" charset="0"/>
                <a:cs typeface="Times New Roman" panose="02020603050405020304" pitchFamily="18" charset="0"/>
              </a:rPr>
              <a:t>th</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cranial nerves</a:t>
            </a:r>
            <a:r>
              <a:rPr lang="sr-Cyrl-RS" altLang="en-US" sz="1600" dirty="0">
                <a:latin typeface="Times New Roman" panose="02020603050405020304" pitchFamily="18" charset="0"/>
                <a:ea typeface="Book Antiqua" panose="02040602050305030304" pitchFamily="18" charset="0"/>
                <a:cs typeface="Times New Roman" panose="02020603050405020304" pitchFamily="18" charset="0"/>
              </a:rPr>
              <a:t>, </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sinus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sigmoideus</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and sinus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petrosus</a:t>
            </a: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inferior pass through the</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foramen </a:t>
            </a:r>
            <a:r>
              <a:rPr lang="en-GB" altLang="en-US" sz="1600" dirty="0" err="1">
                <a:latin typeface="Times New Roman" panose="02020603050405020304" pitchFamily="18" charset="0"/>
                <a:ea typeface="Book Antiqua" panose="02040602050305030304" pitchFamily="18" charset="0"/>
                <a:cs typeface="Times New Roman" panose="02020603050405020304" pitchFamily="18" charset="0"/>
              </a:rPr>
              <a:t>jugulare</a:t>
            </a:r>
            <a:endParaRPr lang="en-GB" altLang="en-US" sz="1600" dirty="0">
              <a:latin typeface="Times New Roman" panose="02020603050405020304" pitchFamily="18" charset="0"/>
              <a:ea typeface="Book Antiqua" panose="02040602050305030304" pitchFamily="18" charset="0"/>
              <a:cs typeface="Times New Roman" panose="02020603050405020304" pitchFamily="18" charset="0"/>
            </a:endParaRPr>
          </a:p>
          <a:p>
            <a:pPr>
              <a:lnSpc>
                <a:spcPct val="90000"/>
              </a:lnSpc>
              <a:buFont typeface="Wingdings 3" panose="05040102010807070707" pitchFamily="18" charset="2"/>
              <a:buNone/>
            </a:pP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    - articulates with basilar and lateral part of </a:t>
            </a:r>
            <a:b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br>
            <a:r>
              <a:rPr lang="en-GB" altLang="en-US" sz="1600" dirty="0">
                <a:latin typeface="Times New Roman" panose="02020603050405020304" pitchFamily="18" charset="0"/>
                <a:ea typeface="Book Antiqua" panose="02040602050305030304" pitchFamily="18" charset="0"/>
                <a:cs typeface="Times New Roman" panose="02020603050405020304" pitchFamily="18" charset="0"/>
              </a:rPr>
              <a:t>occipital bone</a:t>
            </a:r>
          </a:p>
        </p:txBody>
      </p:sp>
      <p:sp>
        <p:nvSpPr>
          <p:cNvPr id="3" name="Title 84993">
            <a:extLst>
              <a:ext uri="{FF2B5EF4-FFF2-40B4-BE49-F238E27FC236}">
                <a16:creationId xmlns:a16="http://schemas.microsoft.com/office/drawing/2014/main" id="{20A6D047-CDC1-815D-B0EF-A961077C7444}"/>
              </a:ext>
            </a:extLst>
          </p:cNvPr>
          <p:cNvSpPr>
            <a:spLocks noGrp="1" noChangeArrowheads="1"/>
          </p:cNvSpPr>
          <p:nvPr>
            <p:ph type="title"/>
          </p:nvPr>
        </p:nvSpPr>
        <p:spPr>
          <a:xfrm>
            <a:off x="1313767" y="-40640"/>
            <a:ext cx="6516466" cy="573063"/>
          </a:xfrm>
        </p:spPr>
        <p:txBody>
          <a:bodyPr anchor="ctr"/>
          <a:lstStyle/>
          <a:p>
            <a:r>
              <a:rPr lang="en-GB" altLang="en-US" sz="2800" b="1" dirty="0">
                <a:solidFill>
                  <a:schemeClr val="tx1"/>
                </a:solidFill>
                <a:latin typeface="Times New Roman" panose="02020603050405020304" pitchFamily="18" charset="0"/>
                <a:cs typeface="Times New Roman" panose="02020603050405020304" pitchFamily="18" charset="0"/>
              </a:rPr>
              <a:t>OS TEMPORALE (TEMPORAL BONE</a:t>
            </a:r>
            <a:r>
              <a:rPr lang="sr-Cyrl-RS" altLang="en-US" sz="2800" b="1" dirty="0">
                <a:solidFill>
                  <a:schemeClr val="tx1"/>
                </a:solidFill>
                <a:latin typeface="Times New Roman" panose="02020603050405020304" pitchFamily="18" charset="0"/>
                <a:cs typeface="Times New Roman" panose="02020603050405020304" pitchFamily="18" charset="0"/>
              </a:rPr>
              <a:t>)</a:t>
            </a:r>
            <a:endParaRPr lang="zh-CN" alt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78428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6778" t="11594" r="21042" b="10175"/>
          <a:stretch>
            <a:fillRect/>
          </a:stretch>
        </p:blipFill>
        <p:spPr>
          <a:xfrm>
            <a:off x="4994858" y="4221088"/>
            <a:ext cx="3140557" cy="2647994"/>
          </a:xfrm>
          <a:prstGeom prst="rect">
            <a:avLst/>
          </a:prstGeom>
          <a:noFill/>
        </p:spPr>
      </p:pic>
      <p:pic>
        <p:nvPicPr>
          <p:cNvPr id="4" name="Picture 76801"/>
          <p:cNvPicPr>
            <a:picLocks noChangeAspect="1" noChangeArrowheads="1"/>
          </p:cNvPicPr>
          <p:nvPr/>
        </p:nvPicPr>
        <p:blipFill>
          <a:blip r:embed="rId4" cstate="print">
            <a:extLst>
              <a:ext uri="{28A0092B-C50C-407E-A947-70E740481C1C}">
                <a14:useLocalDpi xmlns:a14="http://schemas.microsoft.com/office/drawing/2010/main" val="0"/>
              </a:ext>
            </a:extLst>
          </a:blip>
          <a:srcRect l="22722" t="14336" r="22890" b="6198"/>
          <a:stretch>
            <a:fillRect/>
          </a:stretch>
        </p:blipFill>
        <p:spPr bwMode="auto">
          <a:xfrm>
            <a:off x="1259632" y="4372023"/>
            <a:ext cx="3024336" cy="248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8" name="Title 79873"/>
          <p:cNvSpPr>
            <a:spLocks noGrp="1" noChangeArrowheads="1"/>
          </p:cNvSpPr>
          <p:nvPr>
            <p:ph type="title"/>
          </p:nvPr>
        </p:nvSpPr>
        <p:spPr>
          <a:xfrm>
            <a:off x="539750" y="1"/>
            <a:ext cx="8229600" cy="620688"/>
          </a:xfrm>
        </p:spPr>
        <p:txBody>
          <a:bodyPr anchor="ctr"/>
          <a:lstStyle/>
          <a:p>
            <a:pPr algn="ctr"/>
            <a:r>
              <a:rPr lang="en-GB" altLang="en-US" sz="2800" b="1" dirty="0">
                <a:solidFill>
                  <a:schemeClr val="tx1"/>
                </a:solidFill>
                <a:latin typeface="Times New Roman" panose="02020603050405020304" pitchFamily="18" charset="0"/>
                <a:cs typeface="Times New Roman" panose="02020603050405020304" pitchFamily="18" charset="0"/>
              </a:rPr>
              <a:t>OS OCCIPITALE (</a:t>
            </a:r>
            <a:r>
              <a:rPr lang="en-US" altLang="en-US" sz="2800" b="1" dirty="0">
                <a:solidFill>
                  <a:schemeClr val="tx1"/>
                </a:solidFill>
                <a:latin typeface="Times New Roman" panose="02020603050405020304" pitchFamily="18" charset="0"/>
                <a:cs typeface="Times New Roman" panose="02020603050405020304" pitchFamily="18" charset="0"/>
              </a:rPr>
              <a:t>OCCIPITAL BONE)</a:t>
            </a:r>
            <a:endParaRPr lang="zh-CN" altLang="en-US" sz="2800" b="1"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
        <p:nvSpPr>
          <p:cNvPr id="55299" name="Text Placeholder 79874"/>
          <p:cNvSpPr>
            <a:spLocks noGrp="1" noChangeArrowheads="1"/>
          </p:cNvSpPr>
          <p:nvPr>
            <p:ph idx="1"/>
          </p:nvPr>
        </p:nvSpPr>
        <p:spPr>
          <a:xfrm>
            <a:off x="0" y="548680"/>
            <a:ext cx="9144000" cy="6165850"/>
          </a:xfrm>
        </p:spPr>
        <p:txBody>
          <a:bodyPr/>
          <a:lstStyle/>
          <a:p>
            <a:pPr>
              <a:lnSpc>
                <a:spcPct val="80000"/>
              </a:lnSpc>
            </a:pPr>
            <a:r>
              <a:rPr lang="en-US" altLang="en-US" sz="2000" dirty="0">
                <a:latin typeface="Times New Roman" panose="02020603050405020304" pitchFamily="18" charset="0"/>
                <a:cs typeface="Times New Roman" panose="02020603050405020304" pitchFamily="18" charset="0"/>
              </a:rPr>
              <a:t>3 main parts; they surround the greatest opening of the skull base - </a:t>
            </a:r>
            <a:r>
              <a:rPr lang="en-GB" altLang="en-US" sz="2000" dirty="0">
                <a:latin typeface="Times New Roman" panose="02020603050405020304" pitchFamily="18" charset="0"/>
                <a:cs typeface="Times New Roman" panose="02020603050405020304" pitchFamily="18" charset="0"/>
              </a:rPr>
              <a:t>foramen magnum</a:t>
            </a:r>
            <a:br>
              <a:rPr lang="en-GB" altLang="en-US" sz="2000" dirty="0">
                <a:latin typeface="Times New Roman" panose="02020603050405020304" pitchFamily="18" charset="0"/>
                <a:cs typeface="Times New Roman" panose="02020603050405020304" pitchFamily="18" charset="0"/>
              </a:rPr>
            </a:br>
            <a:endParaRPr lang="en-US" altLang="en-US" sz="900" dirty="0">
              <a:latin typeface="Times New Roman" panose="02020603050405020304" pitchFamily="18" charset="0"/>
              <a:cs typeface="Times New Roman" panose="02020603050405020304" pitchFamily="18" charset="0"/>
            </a:endParaRPr>
          </a:p>
          <a:p>
            <a:pPr>
              <a:lnSpc>
                <a:spcPct val="80000"/>
              </a:lnSpc>
              <a:buFont typeface="Wingdings 3" panose="05040102010807070707" pitchFamily="18" charset="2"/>
              <a:buNone/>
            </a:pPr>
            <a:r>
              <a:rPr lang="en-US" altLang="en-US" sz="2000" dirty="0">
                <a:latin typeface="Times New Roman" panose="02020603050405020304" pitchFamily="18" charset="0"/>
                <a:cs typeface="Times New Roman" panose="02020603050405020304" pitchFamily="18" charset="0"/>
              </a:rPr>
              <a:t>	</a:t>
            </a:r>
            <a:r>
              <a:rPr lang="en-US" altLang="en-US" sz="1800" dirty="0">
                <a:latin typeface="Times New Roman" panose="02020603050405020304" pitchFamily="18" charset="0"/>
                <a:cs typeface="Times New Roman" panose="02020603050405020304" pitchFamily="18" charset="0"/>
              </a:rPr>
              <a:t>1</a:t>
            </a:r>
            <a:r>
              <a:rPr lang="en-US" altLang="en-US" sz="1800" b="1" u="sng" dirty="0">
                <a:latin typeface="Times New Roman" panose="02020603050405020304" pitchFamily="18" charset="0"/>
                <a:cs typeface="Times New Roman" panose="02020603050405020304" pitchFamily="18" charset="0"/>
              </a:rPr>
              <a:t>) </a:t>
            </a:r>
            <a:r>
              <a:rPr lang="en-GB" altLang="en-US" sz="1800" b="1" u="sng" dirty="0">
                <a:latin typeface="Times New Roman" panose="02020603050405020304" pitchFamily="18" charset="0"/>
                <a:cs typeface="Times New Roman" panose="02020603050405020304" pitchFamily="18" charset="0"/>
              </a:rPr>
              <a:t>pars </a:t>
            </a:r>
            <a:r>
              <a:rPr lang="en-GB" altLang="en-US" sz="1800" b="1" u="sng" dirty="0" err="1">
                <a:latin typeface="Times New Roman" panose="02020603050405020304" pitchFamily="18" charset="0"/>
                <a:cs typeface="Times New Roman" panose="02020603050405020304" pitchFamily="18" charset="0"/>
              </a:rPr>
              <a:t>basilaris</a:t>
            </a:r>
            <a:r>
              <a:rPr lang="en-GB" altLang="en-US" sz="1800" b="1" u="sng" dirty="0">
                <a:latin typeface="Times New Roman" panose="02020603050405020304" pitchFamily="18" charset="0"/>
                <a:cs typeface="Times New Roman" panose="02020603050405020304" pitchFamily="18" charset="0"/>
              </a:rPr>
              <a:t> (basilar part)</a:t>
            </a:r>
            <a:endParaRPr lang="en-US" altLang="en-US" sz="1800" dirty="0">
              <a:latin typeface="Times New Roman" panose="02020603050405020304" pitchFamily="18" charset="0"/>
              <a:cs typeface="Times New Roman" panose="02020603050405020304" pitchFamily="18" charset="0"/>
            </a:endParaRPr>
          </a:p>
          <a:p>
            <a:pPr>
              <a:lnSpc>
                <a:spcPct val="80000"/>
              </a:lnSpc>
              <a:buFont typeface="Wingdings 3" panose="05040102010807070707" pitchFamily="18" charset="2"/>
              <a:buChar char="-"/>
            </a:pPr>
            <a:r>
              <a:rPr lang="en-GB" altLang="en-US" sz="1800" dirty="0">
                <a:latin typeface="Times New Roman" panose="02020603050405020304" pitchFamily="18" charset="0"/>
                <a:cs typeface="Times New Roman" panose="02020603050405020304" pitchFamily="18" charset="0"/>
              </a:rPr>
              <a:t>Joins with the body of the sphenoid bone (s</a:t>
            </a:r>
            <a:r>
              <a:rPr lang="sr-Latn-RS" altLang="en-US" sz="1800" dirty="0">
                <a:latin typeface="Times New Roman" panose="02020603050405020304" pitchFamily="18" charset="0"/>
                <a:cs typeface="Times New Roman" panose="02020603050405020304" pitchFamily="18" charset="0"/>
              </a:rPr>
              <a:t>ynchondrosis sphenooccipitalis-synostosis sphenooccipitalis</a:t>
            </a:r>
            <a:r>
              <a:rPr lang="en-GB" altLang="en-US" sz="1800" dirty="0">
                <a:latin typeface="Times New Roman" panose="02020603050405020304" pitchFamily="18" charset="0"/>
                <a:cs typeface="Times New Roman" panose="02020603050405020304" pitchFamily="18" charset="0"/>
              </a:rPr>
              <a:t>)</a:t>
            </a:r>
            <a:endParaRPr lang="en-US" altLang="en-US" sz="1800" dirty="0">
              <a:latin typeface="Times New Roman" panose="02020603050405020304" pitchFamily="18" charset="0"/>
              <a:cs typeface="Times New Roman" panose="02020603050405020304" pitchFamily="18" charset="0"/>
            </a:endParaRPr>
          </a:p>
          <a:p>
            <a:pPr marL="92075" indent="-92075">
              <a:lnSpc>
                <a:spcPct val="80000"/>
              </a:lnSpc>
              <a:buNone/>
            </a:pPr>
            <a:r>
              <a:rPr lang="en-US" altLang="en-US" sz="1800" dirty="0">
                <a:latin typeface="Times New Roman" panose="02020603050405020304" pitchFamily="18" charset="0"/>
                <a:cs typeface="Times New Roman" panose="02020603050405020304" pitchFamily="18" charset="0"/>
              </a:rPr>
              <a:t>- Superior surface: </a:t>
            </a:r>
            <a:r>
              <a:rPr lang="en-GB" altLang="en-US" sz="1800" dirty="0">
                <a:latin typeface="Times New Roman" panose="02020603050405020304" pitchFamily="18" charset="0"/>
                <a:cs typeface="Times New Roman" panose="02020603050405020304" pitchFamily="18" charset="0"/>
              </a:rPr>
              <a:t>depression – </a:t>
            </a:r>
            <a:r>
              <a:rPr lang="sr-Latn-RS" altLang="en-US" sz="1800" b="1" dirty="0" err="1">
                <a:latin typeface="Times New Roman" panose="02020603050405020304" pitchFamily="18" charset="0"/>
                <a:cs typeface="Times New Roman" panose="02020603050405020304" pitchFamily="18" charset="0"/>
              </a:rPr>
              <a:t>clivus</a:t>
            </a:r>
            <a:r>
              <a:rPr lang="en-GB" altLang="en-US" sz="1800" b="1" dirty="0">
                <a:latin typeface="Times New Roman" panose="02020603050405020304" pitchFamily="18" charset="0"/>
                <a:cs typeface="Times New Roman" panose="02020603050405020304" pitchFamily="18" charset="0"/>
              </a:rPr>
              <a:t>; </a:t>
            </a:r>
            <a:r>
              <a:rPr lang="en-GB" altLang="en-US" sz="1800" dirty="0">
                <a:latin typeface="Times New Roman" panose="02020603050405020304" pitchFamily="18" charset="0"/>
                <a:cs typeface="Times New Roman" panose="02020603050405020304" pitchFamily="18" charset="0"/>
              </a:rPr>
              <a:t>brain stem (medulla oblongata, pons, mesencephalon lie on clivus of occipital bone) lies on clivus</a:t>
            </a:r>
            <a:endParaRPr lang="en-US" altLang="en-US" sz="1800" dirty="0">
              <a:latin typeface="Times New Roman" panose="02020603050405020304" pitchFamily="18" charset="0"/>
              <a:cs typeface="Times New Roman" panose="02020603050405020304" pitchFamily="18" charset="0"/>
            </a:endParaRPr>
          </a:p>
          <a:p>
            <a:pPr marL="92075" indent="-92075">
              <a:lnSpc>
                <a:spcPct val="80000"/>
              </a:lnSpc>
              <a:buNone/>
            </a:pPr>
            <a:r>
              <a:rPr lang="en-GB" altLang="en-US" sz="1800" dirty="0">
                <a:latin typeface="Times New Roman" panose="02020603050405020304" pitchFamily="18" charset="0"/>
                <a:cs typeface="Times New Roman" panose="02020603050405020304" pitchFamily="18" charset="0"/>
              </a:rPr>
              <a:t>- </a:t>
            </a:r>
            <a:r>
              <a:rPr lang="en-US" altLang="en-US" sz="1800" dirty="0">
                <a:latin typeface="Times New Roman" panose="02020603050405020304" pitchFamily="18" charset="0"/>
                <a:cs typeface="Times New Roman" panose="02020603050405020304" pitchFamily="18" charset="0"/>
              </a:rPr>
              <a:t>Inferior surface: forms the roof of the pharynx</a:t>
            </a:r>
            <a:r>
              <a:rPr lang="sr-Cyrl-RS" altLang="en-US" sz="1800" dirty="0">
                <a:latin typeface="Times New Roman" panose="02020603050405020304" pitchFamily="18" charset="0"/>
                <a:cs typeface="Times New Roman" panose="02020603050405020304" pitchFamily="18" charset="0"/>
              </a:rPr>
              <a:t>; </a:t>
            </a:r>
            <a:r>
              <a:rPr lang="en-GB" altLang="en-US" sz="1800" dirty="0">
                <a:latin typeface="Times New Roman" panose="02020603050405020304" pitchFamily="18" charset="0"/>
                <a:cs typeface="Times New Roman" panose="02020603050405020304" pitchFamily="18" charset="0"/>
              </a:rPr>
              <a:t>there is eminence - </a:t>
            </a:r>
            <a:r>
              <a:rPr lang="en-US" altLang="en-US" sz="1800" b="1" dirty="0">
                <a:latin typeface="Times New Roman" panose="02020603050405020304" pitchFamily="18" charset="0"/>
                <a:cs typeface="Times New Roman" panose="02020603050405020304" pitchFamily="18" charset="0"/>
              </a:rPr>
              <a:t>tuber</a:t>
            </a:r>
            <a:r>
              <a:rPr lang="en-GB" altLang="en-US" sz="1800" b="1" dirty="0">
                <a:latin typeface="Times New Roman" panose="02020603050405020304" pitchFamily="18" charset="0"/>
                <a:cs typeface="Times New Roman" panose="02020603050405020304" pitchFamily="18" charset="0"/>
              </a:rPr>
              <a:t>c</a:t>
            </a:r>
            <a:r>
              <a:rPr lang="en-US" altLang="en-US" sz="1800" b="1" dirty="0" err="1">
                <a:latin typeface="Times New Roman" panose="02020603050405020304" pitchFamily="18" charset="0"/>
                <a:cs typeface="Times New Roman" panose="02020603050405020304" pitchFamily="18" charset="0"/>
              </a:rPr>
              <a:t>ulum</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pharyngeum</a:t>
            </a:r>
            <a:r>
              <a:rPr lang="en-US" altLang="en-US" sz="1800" dirty="0">
                <a:latin typeface="Times New Roman" panose="02020603050405020304" pitchFamily="18" charset="0"/>
                <a:cs typeface="Times New Roman" panose="02020603050405020304" pitchFamily="18" charset="0"/>
              </a:rPr>
              <a:t>, 1cm in front of foramen magnum, for attachment of </a:t>
            </a:r>
            <a:r>
              <a:rPr lang="en-US" altLang="en-US" sz="1800" i="1" dirty="0">
                <a:solidFill>
                  <a:srgbClr val="00B050"/>
                </a:solidFill>
                <a:latin typeface="Times New Roman" panose="02020603050405020304" pitchFamily="18" charset="0"/>
                <a:cs typeface="Times New Roman" panose="02020603050405020304" pitchFamily="18" charset="0"/>
              </a:rPr>
              <a:t>fascia </a:t>
            </a:r>
            <a:r>
              <a:rPr lang="en-US" altLang="en-US" sz="1800" i="1" dirty="0" err="1">
                <a:solidFill>
                  <a:srgbClr val="00B050"/>
                </a:solidFill>
                <a:latin typeface="Times New Roman" panose="02020603050405020304" pitchFamily="18" charset="0"/>
                <a:cs typeface="Times New Roman" panose="02020603050405020304" pitchFamily="18" charset="0"/>
              </a:rPr>
              <a:t>pharyngobasilaris</a:t>
            </a:r>
            <a:r>
              <a:rPr lang="en-US" altLang="en-US" sz="1800" i="1" dirty="0">
                <a:solidFill>
                  <a:srgbClr val="00B050"/>
                </a:solidFill>
                <a:latin typeface="Times New Roman" panose="02020603050405020304" pitchFamily="18" charset="0"/>
                <a:cs typeface="Times New Roman" panose="02020603050405020304" pitchFamily="18" charset="0"/>
              </a:rPr>
              <a:t> and </a:t>
            </a:r>
            <a:r>
              <a:rPr lang="en-US" altLang="en-US" sz="1800" i="1" dirty="0" err="1">
                <a:solidFill>
                  <a:srgbClr val="00B050"/>
                </a:solidFill>
                <a:latin typeface="Times New Roman" panose="02020603050405020304" pitchFamily="18" charset="0"/>
                <a:cs typeface="Times New Roman" panose="02020603050405020304" pitchFamily="18" charset="0"/>
              </a:rPr>
              <a:t>lig</a:t>
            </a:r>
            <a:r>
              <a:rPr lang="en-US" altLang="en-US" sz="1800" i="1" dirty="0">
                <a:solidFill>
                  <a:srgbClr val="00B050"/>
                </a:solidFill>
                <a:latin typeface="Times New Roman" panose="02020603050405020304" pitchFamily="18" charset="0"/>
                <a:cs typeface="Times New Roman" panose="02020603050405020304" pitchFamily="18" charset="0"/>
              </a:rPr>
              <a:t>. </a:t>
            </a:r>
            <a:r>
              <a:rPr lang="en-US" altLang="en-US" sz="1800" i="1" dirty="0" err="1">
                <a:solidFill>
                  <a:srgbClr val="00B050"/>
                </a:solidFill>
                <a:latin typeface="Times New Roman" panose="02020603050405020304" pitchFamily="18" charset="0"/>
                <a:cs typeface="Times New Roman" panose="02020603050405020304" pitchFamily="18" charset="0"/>
              </a:rPr>
              <a:t>longitudianale</a:t>
            </a:r>
            <a:r>
              <a:rPr lang="en-US" altLang="en-US" sz="1800" i="1" dirty="0">
                <a:solidFill>
                  <a:srgbClr val="00B050"/>
                </a:solidFill>
                <a:latin typeface="Times New Roman" panose="02020603050405020304" pitchFamily="18" charset="0"/>
                <a:cs typeface="Times New Roman" panose="02020603050405020304" pitchFamily="18" charset="0"/>
              </a:rPr>
              <a:t> </a:t>
            </a:r>
            <a:r>
              <a:rPr lang="en-US" altLang="en-US" sz="1800" i="1" dirty="0" err="1">
                <a:solidFill>
                  <a:srgbClr val="00B050"/>
                </a:solidFill>
                <a:latin typeface="Times New Roman" panose="02020603050405020304" pitchFamily="18" charset="0"/>
                <a:cs typeface="Times New Roman" panose="02020603050405020304" pitchFamily="18" charset="0"/>
              </a:rPr>
              <a:t>anterius</a:t>
            </a:r>
            <a:endParaRPr lang="en-US" altLang="en-US" sz="1800" i="1" dirty="0">
              <a:solidFill>
                <a:srgbClr val="00B050"/>
              </a:solidFill>
              <a:latin typeface="Times New Roman" panose="02020603050405020304" pitchFamily="18" charset="0"/>
              <a:cs typeface="Times New Roman" panose="02020603050405020304" pitchFamily="18" charset="0"/>
            </a:endParaRPr>
          </a:p>
          <a:p>
            <a:pPr marL="0" indent="0">
              <a:lnSpc>
                <a:spcPct val="80000"/>
              </a:lnSpc>
              <a:buNone/>
            </a:pPr>
            <a:r>
              <a:rPr lang="en-US" altLang="en-US" sz="1800"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аа</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vertebrales</a:t>
            </a:r>
            <a:r>
              <a:rPr lang="en-US" altLang="en-US" sz="1800" b="1" dirty="0">
                <a:latin typeface="Times New Roman" panose="02020603050405020304" pitchFamily="18" charset="0"/>
                <a:cs typeface="Times New Roman" panose="02020603050405020304" pitchFamily="18" charset="0"/>
              </a:rPr>
              <a:t> and a. </a:t>
            </a:r>
            <a:r>
              <a:rPr lang="en-US" altLang="en-US" sz="1800" b="1" dirty="0" err="1">
                <a:latin typeface="Times New Roman" panose="02020603050405020304" pitchFamily="18" charset="0"/>
                <a:cs typeface="Times New Roman" panose="02020603050405020304" pitchFamily="18" charset="0"/>
              </a:rPr>
              <a:t>basilaris</a:t>
            </a:r>
            <a:r>
              <a:rPr lang="en-US" altLang="en-US" sz="1800" b="1" dirty="0">
                <a:latin typeface="Times New Roman" panose="02020603050405020304" pitchFamily="18" charset="0"/>
                <a:cs typeface="Times New Roman" panose="02020603050405020304" pitchFamily="18" charset="0"/>
              </a:rPr>
              <a:t> </a:t>
            </a:r>
            <a:r>
              <a:rPr lang="en-US" altLang="en-US" sz="1800" dirty="0">
                <a:latin typeface="Times New Roman" panose="02020603050405020304" pitchFamily="18" charset="0"/>
                <a:cs typeface="Times New Roman" panose="02020603050405020304" pitchFamily="18" charset="0"/>
              </a:rPr>
              <a:t>(formed by their union) run over the clivus</a:t>
            </a:r>
          </a:p>
          <a:p>
            <a:pPr marL="0" indent="0">
              <a:lnSpc>
                <a:spcPct val="80000"/>
              </a:lnSpc>
              <a:buNone/>
            </a:pPr>
            <a:r>
              <a:rPr lang="en-US" altLang="en-US" sz="1800" b="1" dirty="0">
                <a:latin typeface="Times New Roman" panose="02020603050405020304" pitchFamily="18" charset="0"/>
                <a:cs typeface="Times New Roman" panose="02020603050405020304" pitchFamily="18" charset="0"/>
              </a:rPr>
              <a:t>- Plexus </a:t>
            </a:r>
            <a:r>
              <a:rPr lang="en-US" altLang="en-US" sz="1800" b="1" dirty="0" err="1">
                <a:latin typeface="Times New Roman" panose="02020603050405020304" pitchFamily="18" charset="0"/>
                <a:cs typeface="Times New Roman" panose="02020603050405020304" pitchFamily="18" charset="0"/>
              </a:rPr>
              <a:t>basilaris</a:t>
            </a:r>
            <a:r>
              <a:rPr lang="en-US" altLang="en-US" sz="1800" b="1" dirty="0">
                <a:latin typeface="Times New Roman" panose="02020603050405020304" pitchFamily="18" charset="0"/>
                <a:cs typeface="Times New Roman" panose="02020603050405020304" pitchFamily="18" charset="0"/>
              </a:rPr>
              <a:t> </a:t>
            </a:r>
            <a:r>
              <a:rPr lang="en-US" altLang="en-US" sz="1800" dirty="0">
                <a:latin typeface="Times New Roman" panose="02020603050405020304" pitchFamily="18" charset="0"/>
                <a:cs typeface="Times New Roman" panose="02020603050405020304" pitchFamily="18" charset="0"/>
              </a:rPr>
              <a:t>that drain venous blood from cavernous sinus descends over clivus toward</a:t>
            </a:r>
            <a:br>
              <a:rPr lang="en-US" altLang="en-US" sz="1800" dirty="0">
                <a:latin typeface="Times New Roman" panose="02020603050405020304" pitchFamily="18" charset="0"/>
                <a:cs typeface="Times New Roman" panose="02020603050405020304" pitchFamily="18" charset="0"/>
              </a:rPr>
            </a:br>
            <a:r>
              <a:rPr lang="en-US" altLang="en-US" sz="1800" dirty="0">
                <a:latin typeface="Times New Roman" panose="02020603050405020304" pitchFamily="18" charset="0"/>
                <a:cs typeface="Times New Roman" panose="02020603050405020304" pitchFamily="18" charset="0"/>
              </a:rPr>
              <a:t>  plexus </a:t>
            </a:r>
            <a:r>
              <a:rPr lang="en-US" altLang="en-US" sz="1800" dirty="0" err="1">
                <a:latin typeface="Times New Roman" panose="02020603050405020304" pitchFamily="18" charset="0"/>
                <a:cs typeface="Times New Roman" panose="02020603050405020304" pitchFamily="18" charset="0"/>
              </a:rPr>
              <a:t>venosi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vertebralis</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interni</a:t>
            </a:r>
            <a:r>
              <a:rPr lang="en-US" altLang="en-US" sz="1800" dirty="0">
                <a:latin typeface="Times New Roman" panose="02020603050405020304" pitchFamily="18" charset="0"/>
                <a:cs typeface="Times New Roman" panose="02020603050405020304" pitchFamily="18" charset="0"/>
              </a:rPr>
              <a:t> of vertebral canal</a:t>
            </a:r>
          </a:p>
          <a:p>
            <a:pPr marL="0" indent="0">
              <a:lnSpc>
                <a:spcPct val="80000"/>
              </a:lnSpc>
              <a:buNone/>
            </a:pPr>
            <a:r>
              <a:rPr lang="en-US" altLang="en-US" sz="1800" b="1" dirty="0">
                <a:latin typeface="Times New Roman" panose="02020603050405020304" pitchFamily="18" charset="0"/>
                <a:cs typeface="Times New Roman" panose="02020603050405020304" pitchFamily="18" charset="0"/>
              </a:rPr>
              <a:t>- Sulcus sinus </a:t>
            </a:r>
            <a:r>
              <a:rPr lang="en-US" altLang="en-US" sz="1800" b="1" dirty="0" err="1">
                <a:latin typeface="Times New Roman" panose="02020603050405020304" pitchFamily="18" charset="0"/>
                <a:cs typeface="Times New Roman" panose="02020603050405020304" pitchFamily="18" charset="0"/>
              </a:rPr>
              <a:t>petrosi</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inferioris</a:t>
            </a:r>
            <a:r>
              <a:rPr lang="en-US" altLang="en-US" sz="1800" b="1" dirty="0">
                <a:latin typeface="Times New Roman" panose="02020603050405020304" pitchFamily="18" charset="0"/>
                <a:cs typeface="Times New Roman" panose="02020603050405020304" pitchFamily="18" charset="0"/>
              </a:rPr>
              <a:t> – </a:t>
            </a:r>
            <a:r>
              <a:rPr lang="en-GB" altLang="en-US" sz="1800" dirty="0">
                <a:latin typeface="Times New Roman" panose="02020603050405020304" pitchFamily="18" charset="0"/>
                <a:cs typeface="Times New Roman" panose="02020603050405020304" pitchFamily="18" charset="0"/>
              </a:rPr>
              <a:t>passages near the lateral border of basilar part of occipital</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bone toward the jugular foramen and sinus </a:t>
            </a:r>
            <a:r>
              <a:rPr lang="en-GB" altLang="en-US" sz="1800" dirty="0" err="1">
                <a:latin typeface="Times New Roman" panose="02020603050405020304" pitchFamily="18" charset="0"/>
                <a:cs typeface="Times New Roman" panose="02020603050405020304" pitchFamily="18" charset="0"/>
              </a:rPr>
              <a:t>sigmoideum</a:t>
            </a:r>
            <a:endParaRPr lang="zh-CN" altLang="en-US" sz="2400" dirty="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8460867"/>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3" name="Text Placeholder 79874"/>
          <p:cNvSpPr>
            <a:spLocks noGrp="1" noChangeArrowheads="1"/>
          </p:cNvSpPr>
          <p:nvPr>
            <p:ph idx="1"/>
          </p:nvPr>
        </p:nvSpPr>
        <p:spPr>
          <a:xfrm>
            <a:off x="0" y="446013"/>
            <a:ext cx="9144000" cy="6165850"/>
          </a:xfrm>
        </p:spPr>
        <p:txBody>
          <a:bodyPr/>
          <a:lstStyle/>
          <a:p>
            <a:pPr>
              <a:lnSpc>
                <a:spcPct val="80000"/>
              </a:lnSpc>
              <a:buFont typeface="Wingdings 3" panose="05040102010807070707" pitchFamily="18" charset="2"/>
              <a:buNone/>
            </a:pPr>
            <a:br>
              <a:rPr lang="en-GB" altLang="en-US" sz="2000" dirty="0">
                <a:latin typeface="Book Antiqua" panose="02040602050305030304" pitchFamily="18" charset="0"/>
              </a:rPr>
            </a:br>
            <a:r>
              <a:rPr lang="en-GB" altLang="en-US" sz="1800" dirty="0">
                <a:latin typeface="Times New Roman" panose="02020603050405020304" pitchFamily="18" charset="0"/>
              </a:rPr>
              <a:t>2</a:t>
            </a:r>
            <a:r>
              <a:rPr lang="en-GB" altLang="en-US" sz="1800" b="1" u="sng" dirty="0">
                <a:latin typeface="Times New Roman" panose="02020603050405020304" pitchFamily="18" charset="0"/>
              </a:rPr>
              <a:t>) </a:t>
            </a:r>
            <a:r>
              <a:rPr lang="en-GB" altLang="en-US" sz="1800" b="1" u="sng" dirty="0" err="1">
                <a:latin typeface="Times New Roman" panose="02020603050405020304" pitchFamily="18" charset="0"/>
              </a:rPr>
              <a:t>partes</a:t>
            </a:r>
            <a:r>
              <a:rPr lang="en-GB" altLang="en-US" sz="1800" b="1" u="sng" dirty="0">
                <a:latin typeface="Times New Roman" panose="02020603050405020304" pitchFamily="18" charset="0"/>
              </a:rPr>
              <a:t> </a:t>
            </a:r>
            <a:r>
              <a:rPr lang="en-GB" altLang="en-US" sz="1800" b="1" u="sng" dirty="0" err="1">
                <a:latin typeface="Times New Roman" panose="02020603050405020304" pitchFamily="18" charset="0"/>
              </a:rPr>
              <a:t>laterales</a:t>
            </a:r>
            <a:endParaRPr lang="en-GB" altLang="en-US" sz="1800" b="1" u="sng" dirty="0">
              <a:latin typeface="Times New Roman" panose="02020603050405020304" pitchFamily="18" charset="0"/>
            </a:endParaRPr>
          </a:p>
          <a:p>
            <a:pPr marL="0" indent="0">
              <a:lnSpc>
                <a:spcPct val="80000"/>
              </a:lnSpc>
              <a:buNone/>
            </a:pPr>
            <a:r>
              <a:rPr lang="en-US" altLang="en-US" sz="1800" dirty="0">
                <a:latin typeface="Times New Roman" panose="02020603050405020304" pitchFamily="18" charset="0"/>
              </a:rPr>
              <a:t>- contains canal - </a:t>
            </a:r>
            <a:r>
              <a:rPr lang="en-GB" altLang="en-US" sz="1800" b="1" dirty="0">
                <a:latin typeface="Times New Roman" panose="02020603050405020304" pitchFamily="18" charset="0"/>
              </a:rPr>
              <a:t>canalis </a:t>
            </a:r>
            <a:r>
              <a:rPr lang="en-GB" altLang="en-US" sz="1800" b="1" dirty="0" err="1">
                <a:latin typeface="Times New Roman" panose="02020603050405020304" pitchFamily="18" charset="0"/>
              </a:rPr>
              <a:t>nervi</a:t>
            </a:r>
            <a:r>
              <a:rPr lang="en-GB" altLang="en-US" sz="1800" b="1" dirty="0">
                <a:latin typeface="Times New Roman" panose="02020603050405020304" pitchFamily="18" charset="0"/>
              </a:rPr>
              <a:t> </a:t>
            </a:r>
            <a:r>
              <a:rPr lang="en-GB" altLang="en-US" sz="1800" b="1" dirty="0" err="1">
                <a:latin typeface="Times New Roman" panose="02020603050405020304" pitchFamily="18" charset="0"/>
              </a:rPr>
              <a:t>hypoglossi</a:t>
            </a:r>
            <a:r>
              <a:rPr lang="en-GB" altLang="en-US" sz="1800" b="1" dirty="0">
                <a:latin typeface="Times New Roman" panose="02020603050405020304" pitchFamily="18" charset="0"/>
              </a:rPr>
              <a:t> </a:t>
            </a:r>
            <a:r>
              <a:rPr lang="en-GB" altLang="en-US" sz="1800" dirty="0">
                <a:latin typeface="Times New Roman" panose="02020603050405020304" pitchFamily="18" charset="0"/>
              </a:rPr>
              <a:t>(</a:t>
            </a:r>
            <a:r>
              <a:rPr lang="en-US" altLang="en-US" sz="1800" dirty="0">
                <a:latin typeface="Times New Roman" panose="02020603050405020304" pitchFamily="18" charset="0"/>
              </a:rPr>
              <a:t>for exit of </a:t>
            </a:r>
            <a:r>
              <a:rPr lang="en-GB" altLang="en-US" sz="1800" dirty="0">
                <a:latin typeface="Times New Roman" panose="02020603050405020304" pitchFamily="18" charset="0"/>
              </a:rPr>
              <a:t>n. </a:t>
            </a:r>
            <a:r>
              <a:rPr lang="en-GB" altLang="en-US" sz="1800" dirty="0" err="1">
                <a:latin typeface="Times New Roman" panose="02020603050405020304" pitchFamily="18" charset="0"/>
              </a:rPr>
              <a:t>hypoglossus</a:t>
            </a:r>
            <a:r>
              <a:rPr lang="en-GB" altLang="en-US" sz="1800" dirty="0">
                <a:latin typeface="Times New Roman" panose="02020603050405020304" pitchFamily="18" charset="0"/>
              </a:rPr>
              <a:t> from the skull)</a:t>
            </a:r>
            <a:r>
              <a:rPr lang="en-US" altLang="en-US" sz="1800" dirty="0">
                <a:latin typeface="Times New Roman" panose="02020603050405020304" pitchFamily="18" charset="0"/>
              </a:rPr>
              <a:t>, and behind this canal are </a:t>
            </a:r>
            <a:r>
              <a:rPr lang="en-US" altLang="en-US" sz="1800" b="1" dirty="0">
                <a:latin typeface="Times New Roman" panose="02020603050405020304" pitchFamily="18" charset="0"/>
              </a:rPr>
              <a:t>fossa </a:t>
            </a:r>
            <a:r>
              <a:rPr lang="en-GB" altLang="en-US" sz="1800" b="1" dirty="0">
                <a:latin typeface="Times New Roman" panose="02020603050405020304" pitchFamily="18" charset="0"/>
              </a:rPr>
              <a:t>and</a:t>
            </a:r>
            <a:r>
              <a:rPr lang="en-US" altLang="en-US" sz="1800" b="1" dirty="0">
                <a:latin typeface="Times New Roman" panose="02020603050405020304" pitchFamily="18" charset="0"/>
              </a:rPr>
              <a:t> canalis  </a:t>
            </a:r>
            <a:r>
              <a:rPr lang="en-US" altLang="en-US" sz="1800" b="1" dirty="0" err="1">
                <a:latin typeface="Times New Roman" panose="02020603050405020304" pitchFamily="18" charset="0"/>
              </a:rPr>
              <a:t>condylaris</a:t>
            </a:r>
            <a:r>
              <a:rPr lang="en-US" altLang="en-US" sz="1800" b="1" dirty="0">
                <a:latin typeface="Times New Roman" panose="02020603050405020304" pitchFamily="18" charset="0"/>
              </a:rPr>
              <a:t> </a:t>
            </a:r>
            <a:r>
              <a:rPr lang="sr-Latn-RS" altLang="en-US" sz="1800" b="1" dirty="0">
                <a:latin typeface="Times New Roman" panose="02020603050405020304" pitchFamily="18" charset="0"/>
              </a:rPr>
              <a:t>– </a:t>
            </a:r>
            <a:r>
              <a:rPr lang="en-GB" altLang="en-US" sz="1800" dirty="0">
                <a:latin typeface="Times New Roman" panose="02020603050405020304" pitchFamily="18" charset="0"/>
              </a:rPr>
              <a:t>for passage of one emissary vein that connects sigmoid venous sinus and veins that are outside the skull</a:t>
            </a:r>
            <a:endParaRPr lang="en-US" altLang="en-US" sz="1800" b="1" dirty="0">
              <a:latin typeface="Times New Roman" panose="02020603050405020304" pitchFamily="18" charset="0"/>
            </a:endParaRPr>
          </a:p>
          <a:p>
            <a:pPr marL="0" indent="0">
              <a:lnSpc>
                <a:spcPct val="80000"/>
              </a:lnSpc>
              <a:buNone/>
            </a:pPr>
            <a:r>
              <a:rPr lang="en-US" altLang="en-US" sz="1800" b="1" dirty="0">
                <a:latin typeface="Times New Roman" panose="02020603050405020304" pitchFamily="18" charset="0"/>
              </a:rPr>
              <a:t>- tuberculum </a:t>
            </a:r>
            <a:r>
              <a:rPr lang="en-US" altLang="en-US" sz="1800" b="1" dirty="0" err="1">
                <a:latin typeface="Times New Roman" panose="02020603050405020304" pitchFamily="18" charset="0"/>
              </a:rPr>
              <a:t>jugulare</a:t>
            </a:r>
            <a:endParaRPr lang="sr-Cyrl-RS" altLang="en-US" sz="1800" b="1" dirty="0">
              <a:latin typeface="Times New Roman" panose="02020603050405020304" pitchFamily="18" charset="0"/>
            </a:endParaRPr>
          </a:p>
          <a:p>
            <a:pPr marL="0" indent="0">
              <a:lnSpc>
                <a:spcPct val="80000"/>
              </a:lnSpc>
              <a:buNone/>
            </a:pPr>
            <a:r>
              <a:rPr lang="en-GB" altLang="en-US" sz="1800" b="1" dirty="0">
                <a:latin typeface="Times New Roman" panose="02020603050405020304" pitchFamily="18" charset="0"/>
              </a:rPr>
              <a:t>- </a:t>
            </a:r>
            <a:r>
              <a:rPr lang="sr-Latn-RS" altLang="en-US" sz="1800" b="1" dirty="0" err="1">
                <a:latin typeface="Times New Roman" panose="02020603050405020304" pitchFamily="18" charset="0"/>
              </a:rPr>
              <a:t>incisura</a:t>
            </a:r>
            <a:r>
              <a:rPr lang="sr-Latn-RS" altLang="en-US" sz="1800" b="1" dirty="0">
                <a:latin typeface="Times New Roman" panose="02020603050405020304" pitchFamily="18" charset="0"/>
              </a:rPr>
              <a:t> </a:t>
            </a:r>
            <a:r>
              <a:rPr lang="sr-Latn-RS" altLang="en-US" sz="1800" b="1" dirty="0" err="1">
                <a:latin typeface="Times New Roman" panose="02020603050405020304" pitchFamily="18" charset="0"/>
              </a:rPr>
              <a:t>jugularis</a:t>
            </a:r>
            <a:r>
              <a:rPr lang="en-GB" altLang="en-US" sz="1800" b="1" dirty="0">
                <a:latin typeface="Times New Roman" panose="02020603050405020304" pitchFamily="18" charset="0"/>
              </a:rPr>
              <a:t> </a:t>
            </a:r>
            <a:r>
              <a:rPr lang="en-GB" altLang="en-US" sz="1800" dirty="0">
                <a:latin typeface="Times New Roman" panose="02020603050405020304" pitchFamily="18" charset="0"/>
              </a:rPr>
              <a:t>that</a:t>
            </a:r>
            <a:r>
              <a:rPr lang="en-GB" altLang="en-US" sz="1800" b="1" dirty="0">
                <a:latin typeface="Times New Roman" panose="02020603050405020304" pitchFamily="18" charset="0"/>
              </a:rPr>
              <a:t> </a:t>
            </a:r>
            <a:r>
              <a:rPr lang="en-US" altLang="en-US" sz="1800" dirty="0">
                <a:latin typeface="Times New Roman" panose="02020603050405020304" pitchFamily="18" charset="0"/>
              </a:rPr>
              <a:t>with incisura </a:t>
            </a:r>
            <a:r>
              <a:rPr lang="en-US" altLang="en-US" sz="1800" dirty="0" err="1">
                <a:latin typeface="Times New Roman" panose="02020603050405020304" pitchFamily="18" charset="0"/>
              </a:rPr>
              <a:t>jugulari</a:t>
            </a:r>
            <a:r>
              <a:rPr lang="en-US" altLang="en-US" sz="1800" dirty="0">
                <a:latin typeface="Times New Roman" panose="02020603050405020304" pitchFamily="18" charset="0"/>
              </a:rPr>
              <a:t> of the posterior border of </a:t>
            </a:r>
            <a:r>
              <a:rPr lang="en-US" altLang="en-US" sz="1800" dirty="0" err="1">
                <a:latin typeface="Times New Roman" panose="02020603050405020304" pitchFamily="18" charset="0"/>
              </a:rPr>
              <a:t>pterous</a:t>
            </a:r>
            <a:r>
              <a:rPr lang="en-US" altLang="en-US" sz="1800" dirty="0">
                <a:latin typeface="Times New Roman" panose="02020603050405020304" pitchFamily="18" charset="0"/>
              </a:rPr>
              <a:t> part of </a:t>
            </a:r>
            <a:r>
              <a:rPr lang="en-US" altLang="en-US" sz="1800" dirty="0" err="1">
                <a:latin typeface="Times New Roman" panose="02020603050405020304" pitchFamily="18" charset="0"/>
              </a:rPr>
              <a:t>temoral</a:t>
            </a:r>
            <a:br>
              <a:rPr lang="en-US" altLang="en-US" sz="1800" dirty="0">
                <a:latin typeface="Times New Roman" panose="02020603050405020304" pitchFamily="18" charset="0"/>
              </a:rPr>
            </a:br>
            <a:r>
              <a:rPr lang="en-US" altLang="en-US" sz="1800" dirty="0">
                <a:latin typeface="Times New Roman" panose="02020603050405020304" pitchFamily="18" charset="0"/>
              </a:rPr>
              <a:t>   bone forms </a:t>
            </a:r>
            <a:r>
              <a:rPr lang="en-GB" altLang="en-US" sz="1800" b="1" dirty="0">
                <a:latin typeface="Times New Roman" panose="02020603050405020304" pitchFamily="18" charset="0"/>
              </a:rPr>
              <a:t>foramen </a:t>
            </a:r>
            <a:r>
              <a:rPr lang="en-GB" altLang="en-US" sz="1800" b="1" dirty="0" err="1">
                <a:latin typeface="Times New Roman" panose="02020603050405020304" pitchFamily="18" charset="0"/>
              </a:rPr>
              <a:t>jugulare</a:t>
            </a:r>
            <a:r>
              <a:rPr lang="en-GB" altLang="en-US" sz="1800" b="1" dirty="0">
                <a:latin typeface="Times New Roman" panose="02020603050405020304" pitchFamily="18" charset="0"/>
              </a:rPr>
              <a:t> </a:t>
            </a:r>
            <a:r>
              <a:rPr lang="en-US" altLang="en-US" sz="1800" b="1" dirty="0">
                <a:latin typeface="Times New Roman" panose="02020603050405020304" pitchFamily="18" charset="0"/>
              </a:rPr>
              <a:t> </a:t>
            </a:r>
            <a:r>
              <a:rPr lang="en-GB" altLang="en-US" sz="1800" dirty="0">
                <a:latin typeface="Times New Roman" panose="02020603050405020304" pitchFamily="18" charset="0"/>
              </a:rPr>
              <a:t>(</a:t>
            </a:r>
            <a:r>
              <a:rPr lang="en-GB" altLang="en-US" sz="1800" b="1" dirty="0">
                <a:solidFill>
                  <a:srgbClr val="FF0000"/>
                </a:solidFill>
                <a:latin typeface="Times New Roman" panose="02020603050405020304" pitchFamily="18" charset="0"/>
              </a:rPr>
              <a:t>n. </a:t>
            </a:r>
            <a:r>
              <a:rPr lang="en-GB" altLang="en-US" sz="1800" b="1" dirty="0" err="1">
                <a:solidFill>
                  <a:srgbClr val="FF0000"/>
                </a:solidFill>
                <a:latin typeface="Times New Roman" panose="02020603050405020304" pitchFamily="18" charset="0"/>
              </a:rPr>
              <a:t>glossopharyngeus</a:t>
            </a:r>
            <a:r>
              <a:rPr lang="en-GB" altLang="en-US" sz="1800" b="1" dirty="0">
                <a:solidFill>
                  <a:srgbClr val="FF0000"/>
                </a:solidFill>
                <a:latin typeface="Times New Roman" panose="02020603050405020304" pitchFamily="18" charset="0"/>
              </a:rPr>
              <a:t>. n. </a:t>
            </a:r>
            <a:r>
              <a:rPr lang="en-GB" altLang="en-US" sz="1800" b="1" dirty="0" err="1">
                <a:solidFill>
                  <a:srgbClr val="FF0000"/>
                </a:solidFill>
                <a:latin typeface="Times New Roman" panose="02020603050405020304" pitchFamily="18" charset="0"/>
              </a:rPr>
              <a:t>vagus</a:t>
            </a:r>
            <a:r>
              <a:rPr lang="en-GB" altLang="en-US" sz="1800" b="1" dirty="0">
                <a:solidFill>
                  <a:srgbClr val="FF0000"/>
                </a:solidFill>
                <a:latin typeface="Times New Roman" panose="02020603050405020304" pitchFamily="18" charset="0"/>
              </a:rPr>
              <a:t>, </a:t>
            </a:r>
            <a:r>
              <a:rPr lang="en-GB" altLang="en-US" sz="1800" b="1" dirty="0" err="1">
                <a:solidFill>
                  <a:srgbClr val="FF0000"/>
                </a:solidFill>
                <a:latin typeface="Times New Roman" panose="02020603050405020304" pitchFamily="18" charset="0"/>
              </a:rPr>
              <a:t>n.accessories</a:t>
            </a:r>
            <a:r>
              <a:rPr lang="en-GB" altLang="en-US" sz="1800" b="1" dirty="0">
                <a:solidFill>
                  <a:srgbClr val="FF0000"/>
                </a:solidFill>
                <a:latin typeface="Times New Roman" panose="02020603050405020304" pitchFamily="18" charset="0"/>
              </a:rPr>
              <a:t>,</a:t>
            </a:r>
            <a:r>
              <a:rPr lang="en-US" altLang="en-US" sz="1800" b="1" dirty="0">
                <a:solidFill>
                  <a:srgbClr val="FF0000"/>
                </a:solidFill>
                <a:latin typeface="Times New Roman" panose="02020603050405020304" pitchFamily="18" charset="0"/>
              </a:rPr>
              <a:t> sinus </a:t>
            </a:r>
            <a:r>
              <a:rPr lang="en-US" altLang="en-US" sz="1800" b="1" dirty="0" err="1">
                <a:solidFill>
                  <a:srgbClr val="FF0000"/>
                </a:solidFill>
                <a:latin typeface="Times New Roman" panose="02020603050405020304" pitchFamily="18" charset="0"/>
              </a:rPr>
              <a:t>petrosus</a:t>
            </a:r>
            <a:r>
              <a:rPr lang="en-US" altLang="en-US" sz="1800" b="1" dirty="0">
                <a:solidFill>
                  <a:srgbClr val="FF0000"/>
                </a:solidFill>
                <a:latin typeface="Times New Roman" panose="02020603050405020304" pitchFamily="18" charset="0"/>
              </a:rPr>
              <a:t> </a:t>
            </a:r>
            <a:br>
              <a:rPr lang="en-US" altLang="en-US" sz="1800" b="1" dirty="0">
                <a:solidFill>
                  <a:srgbClr val="FF0000"/>
                </a:solidFill>
                <a:latin typeface="Times New Roman" panose="02020603050405020304" pitchFamily="18" charset="0"/>
              </a:rPr>
            </a:br>
            <a:r>
              <a:rPr lang="en-US" altLang="en-US" sz="1800" b="1" dirty="0">
                <a:solidFill>
                  <a:srgbClr val="FF0000"/>
                </a:solidFill>
                <a:latin typeface="Times New Roman" panose="02020603050405020304" pitchFamily="18" charset="0"/>
              </a:rPr>
              <a:t>   inferior and sinus </a:t>
            </a:r>
            <a:r>
              <a:rPr lang="en-US" altLang="en-US" sz="1800" b="1" dirty="0" err="1">
                <a:solidFill>
                  <a:srgbClr val="FF0000"/>
                </a:solidFill>
                <a:latin typeface="Times New Roman" panose="02020603050405020304" pitchFamily="18" charset="0"/>
              </a:rPr>
              <a:t>sigmoideus</a:t>
            </a:r>
            <a:r>
              <a:rPr lang="en-US" altLang="en-US" sz="1800" b="1" dirty="0">
                <a:solidFill>
                  <a:srgbClr val="FF0000"/>
                </a:solidFill>
                <a:latin typeface="Times New Roman" panose="02020603050405020304" pitchFamily="18" charset="0"/>
              </a:rPr>
              <a:t> that continues as </a:t>
            </a:r>
            <a:r>
              <a:rPr lang="en-GB" altLang="en-US" sz="1800" b="1" dirty="0">
                <a:solidFill>
                  <a:srgbClr val="FF0000"/>
                </a:solidFill>
                <a:latin typeface="Times New Roman" panose="02020603050405020304" pitchFamily="18" charset="0"/>
              </a:rPr>
              <a:t>v. jugularis interna</a:t>
            </a:r>
            <a:r>
              <a:rPr lang="en-US" altLang="en-US" sz="1800" b="1" dirty="0">
                <a:solidFill>
                  <a:srgbClr val="FF0000"/>
                </a:solidFill>
                <a:latin typeface="Times New Roman" panose="02020603050405020304" pitchFamily="18" charset="0"/>
              </a:rPr>
              <a:t> exit the skull through</a:t>
            </a:r>
            <a:br>
              <a:rPr lang="en-US" altLang="en-US" sz="1800" b="1" dirty="0">
                <a:solidFill>
                  <a:srgbClr val="FF0000"/>
                </a:solidFill>
                <a:latin typeface="Times New Roman" panose="02020603050405020304" pitchFamily="18" charset="0"/>
              </a:rPr>
            </a:br>
            <a:r>
              <a:rPr lang="en-US" altLang="en-US" sz="1800" b="1" dirty="0">
                <a:solidFill>
                  <a:srgbClr val="FF0000"/>
                </a:solidFill>
                <a:latin typeface="Times New Roman" panose="02020603050405020304" pitchFamily="18" charset="0"/>
              </a:rPr>
              <a:t>   foramen </a:t>
            </a:r>
            <a:r>
              <a:rPr lang="en-US" altLang="en-US" sz="1800" b="1" dirty="0" err="1">
                <a:solidFill>
                  <a:srgbClr val="FF0000"/>
                </a:solidFill>
                <a:latin typeface="Times New Roman" panose="02020603050405020304" pitchFamily="18" charset="0"/>
              </a:rPr>
              <a:t>jugulare</a:t>
            </a:r>
            <a:r>
              <a:rPr lang="en-GB" altLang="en-US" sz="1800" dirty="0">
                <a:solidFill>
                  <a:srgbClr val="FF0000"/>
                </a:solidFill>
                <a:latin typeface="Times New Roman" panose="02020603050405020304" pitchFamily="18" charset="0"/>
              </a:rPr>
              <a:t>)</a:t>
            </a:r>
            <a:endParaRPr lang="en-US" altLang="en-US" sz="1800" dirty="0">
              <a:solidFill>
                <a:srgbClr val="FF0000"/>
              </a:solidFill>
              <a:latin typeface="Times New Roman" panose="02020603050405020304" pitchFamily="18" charset="0"/>
            </a:endParaRPr>
          </a:p>
          <a:p>
            <a:pPr>
              <a:lnSpc>
                <a:spcPct val="80000"/>
              </a:lnSpc>
              <a:buFont typeface="Wingdings 3" panose="05040102010807070707" pitchFamily="18" charset="2"/>
              <a:buNone/>
            </a:pPr>
            <a:r>
              <a:rPr lang="en-US" altLang="en-US" sz="1800" dirty="0">
                <a:latin typeface="Times New Roman" panose="02020603050405020304" pitchFamily="18" charset="0"/>
              </a:rPr>
              <a:t>- </a:t>
            </a:r>
            <a:r>
              <a:rPr lang="en-US" altLang="en-US" sz="1800" b="1" u="sng" dirty="0">
                <a:latin typeface="Times New Roman" panose="02020603050405020304" pitchFamily="18" charset="0"/>
              </a:rPr>
              <a:t>inferior surface</a:t>
            </a:r>
            <a:r>
              <a:rPr lang="en-US" altLang="en-US" sz="1800" dirty="0">
                <a:latin typeface="Times New Roman" panose="02020603050405020304" pitchFamily="18" charset="0"/>
              </a:rPr>
              <a:t>: bears </a:t>
            </a:r>
            <a:r>
              <a:rPr lang="en-GB" altLang="en-US" sz="1800" b="1" dirty="0" err="1">
                <a:latin typeface="Times New Roman" panose="02020603050405020304" pitchFamily="18" charset="0"/>
              </a:rPr>
              <a:t>condylus</a:t>
            </a:r>
            <a:r>
              <a:rPr lang="en-GB" altLang="en-US" sz="1800" b="1" dirty="0">
                <a:latin typeface="Times New Roman" panose="02020603050405020304" pitchFamily="18" charset="0"/>
              </a:rPr>
              <a:t> occipitalis</a:t>
            </a:r>
            <a:r>
              <a:rPr lang="en-GB" altLang="en-US" sz="1800" dirty="0">
                <a:latin typeface="Times New Roman" panose="02020603050405020304" pitchFamily="18" charset="0"/>
              </a:rPr>
              <a:t>, articular surface for articulation with 1</a:t>
            </a:r>
            <a:r>
              <a:rPr lang="en-GB" altLang="en-US" sz="1800" baseline="30000" dirty="0">
                <a:latin typeface="Times New Roman" panose="02020603050405020304" pitchFamily="18" charset="0"/>
              </a:rPr>
              <a:t>st</a:t>
            </a:r>
            <a:r>
              <a:rPr lang="en-GB" altLang="en-US" sz="1800" dirty="0">
                <a:latin typeface="Times New Roman" panose="02020603050405020304" pitchFamily="18" charset="0"/>
              </a:rPr>
              <a:t> cervical</a:t>
            </a:r>
          </a:p>
          <a:p>
            <a:pPr>
              <a:lnSpc>
                <a:spcPct val="80000"/>
              </a:lnSpc>
              <a:buFont typeface="Wingdings 3" panose="05040102010807070707" pitchFamily="18" charset="2"/>
              <a:buNone/>
            </a:pPr>
            <a:r>
              <a:rPr lang="en-GB" altLang="en-US" sz="1800" dirty="0">
                <a:latin typeface="Times New Roman" panose="02020603050405020304" pitchFamily="18" charset="0"/>
              </a:rPr>
              <a:t>  </a:t>
            </a:r>
            <a:r>
              <a:rPr lang="en-US" altLang="en-US" sz="1800" dirty="0">
                <a:latin typeface="Times New Roman" panose="02020603050405020304" pitchFamily="18" charset="0"/>
              </a:rPr>
              <a:t>vertebra (atlas) and form</a:t>
            </a:r>
            <a:r>
              <a:rPr lang="sr-Latn-RS" altLang="en-US" sz="1800" dirty="0">
                <a:latin typeface="Times New Roman" panose="02020603050405020304" pitchFamily="18" charset="0"/>
              </a:rPr>
              <a:t> </a:t>
            </a:r>
            <a:r>
              <a:rPr lang="en-GB" altLang="en-US" sz="1800" dirty="0">
                <a:latin typeface="Times New Roman" panose="02020603050405020304" pitchFamily="18" charset="0"/>
              </a:rPr>
              <a:t>atlantooccipital joint (</a:t>
            </a:r>
            <a:r>
              <a:rPr lang="sr-Latn-RS" altLang="en-US" sz="1800" dirty="0">
                <a:latin typeface="Times New Roman" panose="02020603050405020304" pitchFamily="18" charset="0"/>
              </a:rPr>
              <a:t>art</a:t>
            </a:r>
            <a:r>
              <a:rPr lang="sr-Cyrl-RS" altLang="en-US" sz="1800" dirty="0">
                <a:latin typeface="Times New Roman" panose="02020603050405020304" pitchFamily="18" charset="0"/>
              </a:rPr>
              <a:t>. </a:t>
            </a:r>
            <a:r>
              <a:rPr lang="sr-Latn-RS" altLang="en-US" sz="1800" dirty="0" err="1">
                <a:latin typeface="Times New Roman" panose="02020603050405020304" pitchFamily="18" charset="0"/>
              </a:rPr>
              <a:t>atlantooccipitalis</a:t>
            </a:r>
            <a:r>
              <a:rPr lang="en-GB" altLang="en-US" sz="1800" dirty="0">
                <a:latin typeface="Times New Roman" panose="02020603050405020304" pitchFamily="18" charset="0"/>
              </a:rPr>
              <a:t>)</a:t>
            </a:r>
          </a:p>
        </p:txBody>
      </p:sp>
      <p:pic>
        <p:nvPicPr>
          <p:cNvPr id="4" name="Picture 76801"/>
          <p:cNvPicPr>
            <a:picLocks noChangeAspect="1" noChangeArrowheads="1"/>
          </p:cNvPicPr>
          <p:nvPr/>
        </p:nvPicPr>
        <p:blipFill>
          <a:blip r:embed="rId2" cstate="print">
            <a:extLst>
              <a:ext uri="{28A0092B-C50C-407E-A947-70E740481C1C}">
                <a14:useLocalDpi xmlns:a14="http://schemas.microsoft.com/office/drawing/2010/main" val="0"/>
              </a:ext>
            </a:extLst>
          </a:blip>
          <a:srcRect l="22722" t="14336" r="22890" b="6198"/>
          <a:stretch>
            <a:fillRect/>
          </a:stretch>
        </p:blipFill>
        <p:spPr bwMode="auto">
          <a:xfrm>
            <a:off x="179512" y="3706508"/>
            <a:ext cx="3833976" cy="3151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6778" t="11594" r="21042" b="10175"/>
          <a:stretch>
            <a:fillRect/>
          </a:stretch>
        </p:blipFill>
        <p:spPr>
          <a:xfrm>
            <a:off x="5004047" y="3671326"/>
            <a:ext cx="3779439" cy="3186674"/>
          </a:xfrm>
          <a:prstGeom prst="rect">
            <a:avLst/>
          </a:prstGeom>
          <a:noFill/>
        </p:spPr>
      </p:pic>
      <p:sp>
        <p:nvSpPr>
          <p:cNvPr id="3" name="Title 79873">
            <a:extLst>
              <a:ext uri="{FF2B5EF4-FFF2-40B4-BE49-F238E27FC236}">
                <a16:creationId xmlns:a16="http://schemas.microsoft.com/office/drawing/2014/main" id="{6A996895-A7C9-6757-5B1C-8EECD7E862A4}"/>
              </a:ext>
            </a:extLst>
          </p:cNvPr>
          <p:cNvSpPr>
            <a:spLocks noGrp="1" noChangeArrowheads="1"/>
          </p:cNvSpPr>
          <p:nvPr>
            <p:ph type="title"/>
          </p:nvPr>
        </p:nvSpPr>
        <p:spPr>
          <a:xfrm>
            <a:off x="539750" y="1"/>
            <a:ext cx="8229600" cy="620688"/>
          </a:xfrm>
        </p:spPr>
        <p:txBody>
          <a:bodyPr anchor="ctr"/>
          <a:lstStyle/>
          <a:p>
            <a:pPr algn="ctr"/>
            <a:r>
              <a:rPr lang="en-GB" altLang="en-US" sz="2800" b="1" dirty="0">
                <a:solidFill>
                  <a:schemeClr val="tx1"/>
                </a:solidFill>
                <a:latin typeface="Times New Roman" panose="02020603050405020304" pitchFamily="18" charset="0"/>
                <a:cs typeface="Times New Roman" panose="02020603050405020304" pitchFamily="18" charset="0"/>
              </a:rPr>
              <a:t>OS OCCIPITALE (</a:t>
            </a:r>
            <a:r>
              <a:rPr lang="en-US" altLang="en-US" sz="2800" b="1" dirty="0">
                <a:solidFill>
                  <a:schemeClr val="tx1"/>
                </a:solidFill>
                <a:latin typeface="Times New Roman" panose="02020603050405020304" pitchFamily="18" charset="0"/>
                <a:cs typeface="Times New Roman" panose="02020603050405020304" pitchFamily="18" charset="0"/>
              </a:rPr>
              <a:t>OCCIPITAL BONE)</a:t>
            </a:r>
            <a:endParaRPr lang="zh-CN" altLang="en-US" sz="2800" b="1"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09736148"/>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9" name="Text Placeholder 79874"/>
          <p:cNvSpPr>
            <a:spLocks noGrp="1" noChangeArrowheads="1"/>
          </p:cNvSpPr>
          <p:nvPr>
            <p:ph sz="half" idx="1"/>
          </p:nvPr>
        </p:nvSpPr>
        <p:spPr>
          <a:xfrm>
            <a:off x="0" y="953332"/>
            <a:ext cx="6156176" cy="4910138"/>
          </a:xfrm>
        </p:spPr>
        <p:txBody>
          <a:bodyPr/>
          <a:lstStyle/>
          <a:p>
            <a:pPr>
              <a:lnSpc>
                <a:spcPct val="80000"/>
              </a:lnSpc>
              <a:buFont typeface="Wingdings 3" panose="05040102010807070707" pitchFamily="18" charset="2"/>
              <a:buNone/>
            </a:pPr>
            <a:r>
              <a:rPr lang="en-GB" altLang="en-US" sz="2000" dirty="0">
                <a:latin typeface="Times New Roman" panose="02020603050405020304" pitchFamily="18" charset="0"/>
              </a:rPr>
              <a:t>3</a:t>
            </a:r>
            <a:r>
              <a:rPr lang="en-GB" altLang="en-US" sz="2000" b="1" u="sng" dirty="0">
                <a:latin typeface="Times New Roman" panose="02020603050405020304" pitchFamily="18" charset="0"/>
              </a:rPr>
              <a:t>) squama occipitalis</a:t>
            </a:r>
            <a:r>
              <a:rPr lang="en-US" altLang="en-US" sz="2000" b="1" u="sng" dirty="0">
                <a:latin typeface="Times New Roman" panose="02020603050405020304" pitchFamily="18" charset="0"/>
              </a:rPr>
              <a:t> (squamous part of occipital bone)</a:t>
            </a:r>
            <a:br>
              <a:rPr lang="en-US" altLang="en-US" sz="2000" b="1" u="sng" dirty="0">
                <a:latin typeface="Times New Roman" panose="02020603050405020304" pitchFamily="18" charset="0"/>
              </a:rPr>
            </a:br>
            <a:endParaRPr lang="en-US" altLang="en-US" sz="2000" dirty="0">
              <a:latin typeface="Times New Roman" panose="02020603050405020304" pitchFamily="18" charset="0"/>
            </a:endParaRPr>
          </a:p>
          <a:p>
            <a:pPr marL="0" indent="0">
              <a:lnSpc>
                <a:spcPct val="80000"/>
              </a:lnSpc>
              <a:buNone/>
            </a:pPr>
            <a:r>
              <a:rPr lang="en-US" altLang="en-US" sz="2000" dirty="0">
                <a:solidFill>
                  <a:srgbClr val="0000FF"/>
                </a:solidFill>
                <a:latin typeface="Times New Roman" panose="02020603050405020304" pitchFamily="18" charset="0"/>
              </a:rPr>
              <a:t>- on inner surface </a:t>
            </a:r>
            <a:r>
              <a:rPr lang="en-GB" altLang="en-US" sz="2000" dirty="0">
                <a:latin typeface="Times New Roman" panose="02020603050405020304" pitchFamily="18" charset="0"/>
              </a:rPr>
              <a:t>there are </a:t>
            </a:r>
            <a:r>
              <a:rPr lang="en-GB" altLang="en-US" sz="2000" b="1" dirty="0">
                <a:latin typeface="Times New Roman" panose="02020603050405020304" pitchFamily="18" charset="0"/>
              </a:rPr>
              <a:t>grooves of venous sinuses</a:t>
            </a:r>
            <a:r>
              <a:rPr lang="en-GB" altLang="en-US" sz="2000" dirty="0">
                <a:latin typeface="Times New Roman" panose="02020603050405020304" pitchFamily="18" charset="0"/>
              </a:rPr>
              <a:t> (sinus transversus, sinus </a:t>
            </a:r>
            <a:r>
              <a:rPr lang="en-GB" altLang="en-US" sz="2000" dirty="0" err="1">
                <a:latin typeface="Times New Roman" panose="02020603050405020304" pitchFamily="18" charset="0"/>
              </a:rPr>
              <a:t>sagittalis</a:t>
            </a:r>
            <a:r>
              <a:rPr lang="en-GB" altLang="en-US" sz="2000" dirty="0">
                <a:latin typeface="Times New Roman" panose="02020603050405020304" pitchFamily="18" charset="0"/>
              </a:rPr>
              <a:t> superior, sinus occipitalis) and </a:t>
            </a:r>
            <a:br>
              <a:rPr lang="en-GB" altLang="en-US" sz="2000" dirty="0">
                <a:latin typeface="Times New Roman" panose="02020603050405020304" pitchFamily="18" charset="0"/>
              </a:rPr>
            </a:br>
            <a:r>
              <a:rPr lang="en-GB" altLang="en-US" sz="2000" dirty="0">
                <a:latin typeface="Times New Roman" panose="02020603050405020304" pitchFamily="18" charset="0"/>
              </a:rPr>
              <a:t>eminence - </a:t>
            </a:r>
            <a:r>
              <a:rPr lang="en-GB" altLang="en-US" sz="2000" b="1" dirty="0" err="1">
                <a:latin typeface="Times New Roman" panose="02020603050405020304" pitchFamily="18" charset="0"/>
              </a:rPr>
              <a:t>protuberantia</a:t>
            </a:r>
            <a:r>
              <a:rPr lang="en-GB" altLang="en-US" sz="2000" b="1" dirty="0">
                <a:latin typeface="Times New Roman" panose="02020603050405020304" pitchFamily="18" charset="0"/>
              </a:rPr>
              <a:t> occipitalis interna</a:t>
            </a:r>
            <a:r>
              <a:rPr lang="en-US" altLang="en-US" sz="2000" b="1" dirty="0">
                <a:latin typeface="Times New Roman" panose="02020603050405020304" pitchFamily="18" charset="0"/>
              </a:rPr>
              <a:t> </a:t>
            </a:r>
            <a:r>
              <a:rPr lang="en-US" altLang="en-US" sz="2000" dirty="0">
                <a:latin typeface="Times New Roman" panose="02020603050405020304" pitchFamily="18" charset="0"/>
              </a:rPr>
              <a:t>where is </a:t>
            </a:r>
            <a:r>
              <a:rPr lang="en-US" altLang="en-US" sz="2000" dirty="0" err="1">
                <a:latin typeface="Times New Roman" panose="02020603050405020304" pitchFamily="18" charset="0"/>
              </a:rPr>
              <a:t>confluens</a:t>
            </a:r>
            <a:r>
              <a:rPr lang="en-US" altLang="en-US" sz="2000" dirty="0">
                <a:latin typeface="Times New Roman" panose="02020603050405020304" pitchFamily="18" charset="0"/>
              </a:rPr>
              <a:t> </a:t>
            </a:r>
            <a:r>
              <a:rPr lang="en-US" altLang="en-US" sz="2000" dirty="0" err="1">
                <a:latin typeface="Times New Roman" panose="02020603050405020304" pitchFamily="18" charset="0"/>
              </a:rPr>
              <a:t>sinuum</a:t>
            </a:r>
            <a:endParaRPr lang="en-US" altLang="en-US" sz="2000" dirty="0">
              <a:latin typeface="Times New Roman" panose="02020603050405020304" pitchFamily="18" charset="0"/>
            </a:endParaRPr>
          </a:p>
          <a:p>
            <a:pPr marL="0" indent="0">
              <a:lnSpc>
                <a:spcPct val="80000"/>
              </a:lnSpc>
              <a:buNone/>
            </a:pPr>
            <a:r>
              <a:rPr lang="sr-Latn-RS" altLang="zh-CN" sz="2000" b="1" dirty="0" err="1">
                <a:latin typeface="Times New Roman" panose="02020603050405020304" pitchFamily="18" charset="0"/>
                <a:ea typeface="SimSun" panose="02010600030101010101" pitchFamily="2" charset="-122"/>
              </a:rPr>
              <a:t>Eminentia</a:t>
            </a:r>
            <a:r>
              <a:rPr lang="sr-Latn-RS" altLang="zh-CN" sz="2000" b="1" dirty="0">
                <a:latin typeface="Times New Roman" panose="02020603050405020304" pitchFamily="18" charset="0"/>
                <a:ea typeface="SimSun" panose="02010600030101010101" pitchFamily="2" charset="-122"/>
              </a:rPr>
              <a:t> cruciformis </a:t>
            </a:r>
            <a:r>
              <a:rPr lang="sr-Latn-RS" altLang="zh-CN" sz="2000" dirty="0">
                <a:latin typeface="Times New Roman" panose="02020603050405020304" pitchFamily="18" charset="0"/>
                <a:ea typeface="SimSun" panose="02010600030101010101" pitchFamily="2" charset="-122"/>
              </a:rPr>
              <a:t>(sulcus sinus sagitalis superioris, crista occipitalis interna,sulcus sinus transversi)</a:t>
            </a:r>
          </a:p>
          <a:p>
            <a:pPr marL="0" indent="0">
              <a:lnSpc>
                <a:spcPct val="80000"/>
              </a:lnSpc>
              <a:buNone/>
            </a:pPr>
            <a:r>
              <a:rPr lang="en-GB" altLang="zh-CN" sz="2000" b="1" dirty="0">
                <a:latin typeface="Times New Roman" panose="02020603050405020304" pitchFamily="18" charset="0"/>
                <a:ea typeface="SimSun" panose="02010600030101010101" pitchFamily="2" charset="-122"/>
              </a:rPr>
              <a:t>- </a:t>
            </a:r>
            <a:r>
              <a:rPr lang="sr-Latn-RS" altLang="zh-CN" sz="2000" b="1" dirty="0" err="1">
                <a:latin typeface="Times New Roman" panose="02020603050405020304" pitchFamily="18" charset="0"/>
                <a:ea typeface="SimSun" panose="02010600030101010101" pitchFamily="2" charset="-122"/>
              </a:rPr>
              <a:t>Fossae</a:t>
            </a:r>
            <a:r>
              <a:rPr lang="sr-Latn-RS" altLang="zh-CN" sz="2000" b="1" dirty="0">
                <a:latin typeface="Times New Roman" panose="02020603050405020304" pitchFamily="18" charset="0"/>
                <a:ea typeface="SimSun" panose="02010600030101010101" pitchFamily="2" charset="-122"/>
              </a:rPr>
              <a:t> cerebrales, </a:t>
            </a:r>
            <a:r>
              <a:rPr lang="sr-Latn-RS" altLang="zh-CN" sz="2000" b="1" dirty="0" err="1">
                <a:latin typeface="Times New Roman" panose="02020603050405020304" pitchFamily="18" charset="0"/>
                <a:ea typeface="SimSun" panose="02010600030101010101" pitchFamily="2" charset="-122"/>
              </a:rPr>
              <a:t>fossae</a:t>
            </a:r>
            <a:r>
              <a:rPr lang="sr-Latn-RS" altLang="zh-CN" sz="2000" b="1" dirty="0">
                <a:latin typeface="Times New Roman" panose="02020603050405020304" pitchFamily="18" charset="0"/>
                <a:ea typeface="SimSun" panose="02010600030101010101" pitchFamily="2" charset="-122"/>
              </a:rPr>
              <a:t> </a:t>
            </a:r>
            <a:r>
              <a:rPr lang="sr-Latn-RS" altLang="zh-CN" sz="2000" b="1" dirty="0" err="1">
                <a:latin typeface="Times New Roman" panose="02020603050405020304" pitchFamily="18" charset="0"/>
                <a:ea typeface="SimSun" panose="02010600030101010101" pitchFamily="2" charset="-122"/>
              </a:rPr>
              <a:t>cerebelares</a:t>
            </a:r>
            <a:r>
              <a:rPr lang="en-GB" altLang="zh-CN" sz="2000" b="1" dirty="0">
                <a:latin typeface="Times New Roman" panose="02020603050405020304" pitchFamily="18" charset="0"/>
                <a:ea typeface="SimSun" panose="02010600030101010101" pitchFamily="2" charset="-122"/>
              </a:rPr>
              <a:t> </a:t>
            </a:r>
            <a:endParaRPr lang="zh-CN" altLang="en-US" sz="2000" b="1" dirty="0">
              <a:latin typeface="Times New Roman" panose="02020603050405020304" pitchFamily="18" charset="0"/>
              <a:ea typeface="SimSun" panose="02010600030101010101" pitchFamily="2" charset="-122"/>
            </a:endParaRPr>
          </a:p>
        </p:txBody>
      </p:sp>
      <p:pic>
        <p:nvPicPr>
          <p:cNvPr id="4506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25000" t="10902" r="20944" b="7359"/>
          <a:stretch>
            <a:fillRect/>
          </a:stretch>
        </p:blipFill>
        <p:spPr>
          <a:xfrm>
            <a:off x="5134808" y="3212976"/>
            <a:ext cx="4038600" cy="3435350"/>
          </a:xfrm>
          <a:noFill/>
        </p:spPr>
      </p:pic>
      <p:sp>
        <p:nvSpPr>
          <p:cNvPr id="3" name="Title 79873">
            <a:extLst>
              <a:ext uri="{FF2B5EF4-FFF2-40B4-BE49-F238E27FC236}">
                <a16:creationId xmlns:a16="http://schemas.microsoft.com/office/drawing/2014/main" id="{A57FF67E-7857-BBCE-B8FD-5340B46F3907}"/>
              </a:ext>
            </a:extLst>
          </p:cNvPr>
          <p:cNvSpPr>
            <a:spLocks noGrp="1" noChangeArrowheads="1"/>
          </p:cNvSpPr>
          <p:nvPr>
            <p:ph type="title"/>
          </p:nvPr>
        </p:nvSpPr>
        <p:spPr>
          <a:xfrm>
            <a:off x="539750" y="1"/>
            <a:ext cx="8229600" cy="620688"/>
          </a:xfrm>
        </p:spPr>
        <p:txBody>
          <a:bodyPr anchor="ctr"/>
          <a:lstStyle/>
          <a:p>
            <a:pPr algn="ctr"/>
            <a:r>
              <a:rPr lang="en-GB" altLang="en-US" sz="2800" b="1" dirty="0">
                <a:solidFill>
                  <a:schemeClr val="tx1"/>
                </a:solidFill>
                <a:latin typeface="Times New Roman" panose="02020603050405020304" pitchFamily="18" charset="0"/>
                <a:cs typeface="Times New Roman" panose="02020603050405020304" pitchFamily="18" charset="0"/>
              </a:rPr>
              <a:t>OS OCCIPITALE (</a:t>
            </a:r>
            <a:r>
              <a:rPr lang="en-US" altLang="en-US" sz="2800" b="1" dirty="0">
                <a:solidFill>
                  <a:schemeClr val="tx1"/>
                </a:solidFill>
                <a:latin typeface="Times New Roman" panose="02020603050405020304" pitchFamily="18" charset="0"/>
                <a:cs typeface="Times New Roman" panose="02020603050405020304" pitchFamily="18" charset="0"/>
              </a:rPr>
              <a:t>OCCIPITAL BONE)</a:t>
            </a:r>
            <a:endParaRPr lang="zh-CN" altLang="en-US" sz="2800" b="1"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7" name="Text Placeholder 79874"/>
          <p:cNvSpPr>
            <a:spLocks noGrp="1" noChangeArrowheads="1"/>
          </p:cNvSpPr>
          <p:nvPr>
            <p:ph sz="half" idx="1"/>
          </p:nvPr>
        </p:nvSpPr>
        <p:spPr>
          <a:xfrm>
            <a:off x="0" y="1219200"/>
            <a:ext cx="6300192" cy="4910138"/>
          </a:xfrm>
        </p:spPr>
        <p:txBody>
          <a:bodyPr/>
          <a:lstStyle/>
          <a:p>
            <a:pPr marL="0" indent="0">
              <a:lnSpc>
                <a:spcPct val="80000"/>
              </a:lnSpc>
              <a:buNone/>
            </a:pPr>
            <a:r>
              <a:rPr lang="en-GB" altLang="en-US" sz="2000" dirty="0">
                <a:latin typeface="Times New Roman" panose="02020603050405020304" pitchFamily="18" charset="0"/>
              </a:rPr>
              <a:t>3</a:t>
            </a:r>
            <a:r>
              <a:rPr lang="en-GB" altLang="en-US" sz="2000" b="1" u="sng" dirty="0">
                <a:latin typeface="Times New Roman" panose="02020603050405020304" pitchFamily="18" charset="0"/>
              </a:rPr>
              <a:t>) squama occipitalis</a:t>
            </a:r>
            <a:r>
              <a:rPr lang="en-US" altLang="en-US" sz="2000" b="1" u="sng" dirty="0">
                <a:latin typeface="Times New Roman" panose="02020603050405020304" pitchFamily="18" charset="0"/>
              </a:rPr>
              <a:t> (squamous part of occipital bone)</a:t>
            </a:r>
            <a:br>
              <a:rPr lang="en-US" altLang="en-US" sz="2000" b="1" u="sng" dirty="0">
                <a:latin typeface="Times New Roman" panose="02020603050405020304" pitchFamily="18" charset="0"/>
              </a:rPr>
            </a:br>
            <a:endParaRPr lang="en-US" altLang="en-US" sz="2000" dirty="0">
              <a:solidFill>
                <a:srgbClr val="0000FF"/>
              </a:solidFill>
              <a:latin typeface="Times New Roman" panose="02020603050405020304" pitchFamily="18" charset="0"/>
            </a:endParaRPr>
          </a:p>
          <a:p>
            <a:pPr marL="0" indent="0">
              <a:lnSpc>
                <a:spcPct val="80000"/>
              </a:lnSpc>
              <a:buNone/>
            </a:pPr>
            <a:r>
              <a:rPr lang="en-US" altLang="en-US" sz="2000" dirty="0">
                <a:solidFill>
                  <a:srgbClr val="0000FF"/>
                </a:solidFill>
                <a:latin typeface="Times New Roman" panose="02020603050405020304" pitchFamily="18" charset="0"/>
              </a:rPr>
              <a:t>- External surface </a:t>
            </a:r>
            <a:r>
              <a:rPr lang="en-US" altLang="en-US" sz="2000" dirty="0">
                <a:latin typeface="Times New Roman" panose="02020603050405020304" pitchFamily="18" charset="0"/>
              </a:rPr>
              <a:t>is with attachments of numerous muscles and has:</a:t>
            </a:r>
            <a:br>
              <a:rPr lang="en-US" altLang="en-US" sz="2000" dirty="0">
                <a:latin typeface="Times New Roman" panose="02020603050405020304" pitchFamily="18" charset="0"/>
              </a:rPr>
            </a:br>
            <a:r>
              <a:rPr lang="en-US" altLang="en-US" sz="2000" dirty="0">
                <a:latin typeface="Times New Roman" panose="02020603050405020304" pitchFamily="18" charset="0"/>
              </a:rPr>
              <a:t>-  bony eminence - </a:t>
            </a:r>
            <a:r>
              <a:rPr lang="en-GB" altLang="en-US" sz="2000" b="1" dirty="0" err="1">
                <a:latin typeface="Times New Roman" panose="02020603050405020304" pitchFamily="18" charset="0"/>
              </a:rPr>
              <a:t>protuberantia</a:t>
            </a:r>
            <a:r>
              <a:rPr lang="en-GB" altLang="en-US" sz="2000" b="1" dirty="0">
                <a:latin typeface="Times New Roman" panose="02020603050405020304" pitchFamily="18" charset="0"/>
              </a:rPr>
              <a:t> occipitalis externa</a:t>
            </a:r>
            <a:endParaRPr lang="sr-Cyrl-RS" altLang="en-US" sz="2000" b="1" dirty="0">
              <a:latin typeface="Times New Roman" panose="02020603050405020304" pitchFamily="18" charset="0"/>
            </a:endParaRPr>
          </a:p>
          <a:p>
            <a:pPr marL="0" indent="0">
              <a:lnSpc>
                <a:spcPct val="80000"/>
              </a:lnSpc>
              <a:buNone/>
            </a:pPr>
            <a:r>
              <a:rPr lang="en-US" altLang="en-US" sz="2000" dirty="0">
                <a:latin typeface="Times New Roman" panose="02020603050405020304" pitchFamily="18" charset="0"/>
              </a:rPr>
              <a:t>- bony ridges for attachments of muscles:</a:t>
            </a:r>
          </a:p>
          <a:p>
            <a:pPr>
              <a:lnSpc>
                <a:spcPct val="80000"/>
              </a:lnSpc>
              <a:buFont typeface="Wingdings 3" panose="05040102010807070707" pitchFamily="18" charset="2"/>
              <a:buNone/>
            </a:pPr>
            <a:r>
              <a:rPr lang="en-US" altLang="zh-CN" sz="2000" dirty="0">
                <a:latin typeface="Times New Roman" panose="02020603050405020304" pitchFamily="18" charset="0"/>
                <a:ea typeface="SimSun" panose="02010600030101010101" pitchFamily="2" charset="-122"/>
              </a:rPr>
              <a:t>1</a:t>
            </a:r>
            <a:r>
              <a:rPr lang="en-US" altLang="zh-CN" sz="2000" dirty="0">
                <a:solidFill>
                  <a:srgbClr val="00B050"/>
                </a:solidFill>
                <a:latin typeface="Times New Roman" panose="02020603050405020304" pitchFamily="18" charset="0"/>
                <a:ea typeface="SimSun" panose="02010600030101010101" pitchFamily="2" charset="-122"/>
              </a:rPr>
              <a:t>. </a:t>
            </a:r>
            <a:r>
              <a:rPr lang="en-US" altLang="zh-CN" sz="2000" u="sng" dirty="0">
                <a:solidFill>
                  <a:srgbClr val="00B050"/>
                </a:solidFill>
                <a:latin typeface="Times New Roman" panose="02020603050405020304" pitchFamily="18" charset="0"/>
                <a:ea typeface="SimSun" panose="02010600030101010101" pitchFamily="2" charset="-122"/>
              </a:rPr>
              <a:t>Linea </a:t>
            </a:r>
            <a:r>
              <a:rPr lang="en-US" altLang="zh-CN" sz="2000" u="sng" dirty="0" err="1">
                <a:solidFill>
                  <a:srgbClr val="00B050"/>
                </a:solidFill>
                <a:latin typeface="Times New Roman" panose="02020603050405020304" pitchFamily="18" charset="0"/>
                <a:ea typeface="SimSun" panose="02010600030101010101" pitchFamily="2" charset="-122"/>
              </a:rPr>
              <a:t>nuchae</a:t>
            </a:r>
            <a:r>
              <a:rPr lang="en-US" altLang="zh-CN" sz="2000" u="sng" dirty="0">
                <a:solidFill>
                  <a:srgbClr val="00B050"/>
                </a:solidFill>
                <a:latin typeface="Times New Roman" panose="02020603050405020304" pitchFamily="18" charset="0"/>
                <a:ea typeface="SimSun" panose="02010600030101010101" pitchFamily="2" charset="-122"/>
              </a:rPr>
              <a:t>  </a:t>
            </a:r>
            <a:r>
              <a:rPr lang="en-US" altLang="zh-CN" sz="2000" u="sng" dirty="0" err="1">
                <a:solidFill>
                  <a:srgbClr val="00B050"/>
                </a:solidFill>
                <a:latin typeface="Times New Roman" panose="02020603050405020304" pitchFamily="18" charset="0"/>
                <a:ea typeface="SimSun" panose="02010600030101010101" pitchFamily="2" charset="-122"/>
              </a:rPr>
              <a:t>suprema</a:t>
            </a:r>
            <a:r>
              <a:rPr lang="en-US" altLang="zh-CN" sz="2000" dirty="0">
                <a:latin typeface="Times New Roman" panose="02020603050405020304" pitchFamily="18" charset="0"/>
                <a:ea typeface="SimSun" panose="02010600030101010101" pitchFamily="2" charset="-122"/>
              </a:rPr>
              <a:t>:  </a:t>
            </a:r>
            <a:r>
              <a:rPr lang="sr-Latn-RS" altLang="zh-CN" sz="2000" dirty="0">
                <a:solidFill>
                  <a:srgbClr val="FF0000"/>
                </a:solidFill>
                <a:latin typeface="Times New Roman" panose="02020603050405020304" pitchFamily="18" charset="0"/>
                <a:ea typeface="SimSun" panose="02010600030101010101" pitchFamily="2" charset="-122"/>
              </a:rPr>
              <a:t>m.</a:t>
            </a:r>
            <a:r>
              <a:rPr lang="en-US" altLang="zh-CN" sz="2000" dirty="0" err="1">
                <a:solidFill>
                  <a:srgbClr val="FF0000"/>
                </a:solidFill>
                <a:latin typeface="Times New Roman" panose="02020603050405020304" pitchFamily="18" charset="0"/>
                <a:ea typeface="SimSun" panose="02010600030101010101" pitchFamily="2" charset="-122"/>
              </a:rPr>
              <a:t>occipitalis</a:t>
            </a:r>
            <a:endParaRPr lang="en-US" altLang="zh-CN" sz="2000" dirty="0">
              <a:solidFill>
                <a:srgbClr val="FF0000"/>
              </a:solidFill>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None/>
            </a:pPr>
            <a:r>
              <a:rPr lang="en-US" altLang="zh-CN" sz="2000" dirty="0">
                <a:latin typeface="Times New Roman" panose="02020603050405020304" pitchFamily="18" charset="0"/>
                <a:ea typeface="SimSun" panose="02010600030101010101" pitchFamily="2" charset="-122"/>
              </a:rPr>
              <a:t>2. </a:t>
            </a:r>
            <a:r>
              <a:rPr lang="en-US" altLang="zh-CN" sz="2000" u="sng" dirty="0">
                <a:solidFill>
                  <a:srgbClr val="00B050"/>
                </a:solidFill>
                <a:latin typeface="Times New Roman" panose="02020603050405020304" pitchFamily="18" charset="0"/>
                <a:ea typeface="SimSun" panose="02010600030101010101" pitchFamily="2" charset="-122"/>
              </a:rPr>
              <a:t>Linea </a:t>
            </a:r>
            <a:r>
              <a:rPr lang="en-US" altLang="zh-CN" sz="2000" u="sng" dirty="0" err="1">
                <a:solidFill>
                  <a:srgbClr val="00B050"/>
                </a:solidFill>
                <a:latin typeface="Times New Roman" panose="02020603050405020304" pitchFamily="18" charset="0"/>
                <a:ea typeface="SimSun" panose="02010600030101010101" pitchFamily="2" charset="-122"/>
              </a:rPr>
              <a:t>nuchae</a:t>
            </a:r>
            <a:r>
              <a:rPr lang="en-US" altLang="zh-CN" sz="2000" u="sng" dirty="0">
                <a:solidFill>
                  <a:srgbClr val="00B050"/>
                </a:solidFill>
                <a:latin typeface="Times New Roman" panose="02020603050405020304" pitchFamily="18" charset="0"/>
                <a:ea typeface="SimSun" panose="02010600030101010101" pitchFamily="2" charset="-122"/>
              </a:rPr>
              <a:t>  superior </a:t>
            </a:r>
            <a:r>
              <a:rPr lang="en-US" altLang="zh-CN" sz="2000" dirty="0">
                <a:latin typeface="Times New Roman" panose="02020603050405020304" pitchFamily="18" charset="0"/>
                <a:ea typeface="SimSun" panose="02010600030101010101" pitchFamily="2" charset="-122"/>
              </a:rPr>
              <a:t>: </a:t>
            </a:r>
            <a:r>
              <a:rPr lang="en-US" altLang="zh-CN" sz="2000" dirty="0">
                <a:solidFill>
                  <a:srgbClr val="FF0000"/>
                </a:solidFill>
                <a:latin typeface="Times New Roman" panose="02020603050405020304" pitchFamily="18" charset="0"/>
                <a:ea typeface="SimSun" panose="02010600030101010101" pitchFamily="2" charset="-122"/>
              </a:rPr>
              <a:t>m. trapezius, </a:t>
            </a:r>
            <a:r>
              <a:rPr lang="en-US" altLang="zh-CN" sz="2000" dirty="0" err="1">
                <a:solidFill>
                  <a:srgbClr val="FF0000"/>
                </a:solidFill>
                <a:latin typeface="Times New Roman" panose="02020603050405020304" pitchFamily="18" charset="0"/>
                <a:ea typeface="SimSun" panose="02010600030101010101" pitchFamily="2" charset="-122"/>
              </a:rPr>
              <a:t>m.sternocleidomastoideus</a:t>
            </a:r>
            <a:endParaRPr lang="en-US" altLang="zh-CN" sz="2000" dirty="0">
              <a:solidFill>
                <a:srgbClr val="FF0000"/>
              </a:solidFill>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None/>
            </a:pPr>
            <a:r>
              <a:rPr lang="en-US" altLang="zh-CN" sz="2000" dirty="0">
                <a:latin typeface="Times New Roman" panose="02020603050405020304" pitchFamily="18" charset="0"/>
                <a:ea typeface="SimSun" panose="02010600030101010101" pitchFamily="2" charset="-122"/>
              </a:rPr>
              <a:t>3. </a:t>
            </a:r>
            <a:r>
              <a:rPr lang="en-US" altLang="zh-CN" sz="2000" u="sng" dirty="0">
                <a:solidFill>
                  <a:srgbClr val="00B050"/>
                </a:solidFill>
                <a:latin typeface="Times New Roman" panose="02020603050405020304" pitchFamily="18" charset="0"/>
                <a:ea typeface="SimSun" panose="02010600030101010101" pitchFamily="2" charset="-122"/>
              </a:rPr>
              <a:t>Linea nuchae  inferior</a:t>
            </a:r>
            <a:r>
              <a:rPr lang="en-US" altLang="zh-CN" sz="2000" dirty="0">
                <a:latin typeface="Times New Roman" panose="02020603050405020304" pitchFamily="18" charset="0"/>
                <a:ea typeface="SimSun" panose="02010600030101010101" pitchFamily="2" charset="-122"/>
              </a:rPr>
              <a:t>: </a:t>
            </a:r>
            <a:br>
              <a:rPr lang="en-US" altLang="zh-CN" sz="2000" dirty="0">
                <a:latin typeface="Times New Roman" panose="02020603050405020304" pitchFamily="18" charset="0"/>
                <a:ea typeface="SimSun" panose="02010600030101010101" pitchFamily="2" charset="-122"/>
              </a:rPr>
            </a:br>
            <a:r>
              <a:rPr lang="en-US" altLang="zh-CN" sz="2000" dirty="0">
                <a:solidFill>
                  <a:srgbClr val="FF0000"/>
                </a:solidFill>
                <a:latin typeface="Times New Roman" panose="02020603050405020304" pitchFamily="18" charset="0"/>
                <a:ea typeface="SimSun" panose="02010600030101010101" pitchFamily="2" charset="-122"/>
              </a:rPr>
              <a:t>m. rectus capitis posterior major,</a:t>
            </a:r>
            <a:br>
              <a:rPr lang="en-US" altLang="zh-CN" sz="2000" dirty="0">
                <a:solidFill>
                  <a:srgbClr val="FF0000"/>
                </a:solidFill>
                <a:latin typeface="Times New Roman" panose="02020603050405020304" pitchFamily="18" charset="0"/>
                <a:ea typeface="SimSun" panose="02010600030101010101" pitchFamily="2" charset="-122"/>
              </a:rPr>
            </a:br>
            <a:r>
              <a:rPr lang="en-US" altLang="zh-CN" sz="2000" dirty="0">
                <a:solidFill>
                  <a:srgbClr val="FF0000"/>
                </a:solidFill>
                <a:latin typeface="Times New Roman" panose="02020603050405020304" pitchFamily="18" charset="0"/>
                <a:ea typeface="SimSun" panose="02010600030101010101" pitchFamily="2" charset="-122"/>
              </a:rPr>
              <a:t>m. rectus capitis posterior minor, </a:t>
            </a:r>
            <a:br>
              <a:rPr lang="en-US" altLang="zh-CN" sz="2000" dirty="0">
                <a:solidFill>
                  <a:srgbClr val="FF0000"/>
                </a:solidFill>
                <a:latin typeface="Times New Roman" panose="02020603050405020304" pitchFamily="18" charset="0"/>
                <a:ea typeface="SimSun" panose="02010600030101010101" pitchFamily="2" charset="-122"/>
              </a:rPr>
            </a:br>
            <a:r>
              <a:rPr lang="en-US" altLang="zh-CN" sz="2000" dirty="0">
                <a:solidFill>
                  <a:srgbClr val="FF0000"/>
                </a:solidFill>
                <a:latin typeface="Times New Roman" panose="02020603050405020304" pitchFamily="18" charset="0"/>
                <a:ea typeface="SimSun" panose="02010600030101010101" pitchFamily="2" charset="-122"/>
              </a:rPr>
              <a:t>m. </a:t>
            </a:r>
            <a:r>
              <a:rPr lang="en-US" altLang="zh-CN" sz="2000" dirty="0" err="1">
                <a:solidFill>
                  <a:srgbClr val="FF0000"/>
                </a:solidFill>
                <a:latin typeface="Times New Roman" panose="02020603050405020304" pitchFamily="18" charset="0"/>
                <a:ea typeface="SimSun" panose="02010600030101010101" pitchFamily="2" charset="-122"/>
              </a:rPr>
              <a:t>obliquus</a:t>
            </a:r>
            <a:r>
              <a:rPr lang="en-US" altLang="zh-CN" sz="2000" dirty="0">
                <a:solidFill>
                  <a:srgbClr val="FF0000"/>
                </a:solidFill>
                <a:latin typeface="Times New Roman" panose="02020603050405020304" pitchFamily="18" charset="0"/>
                <a:ea typeface="SimSun" panose="02010600030101010101" pitchFamily="2" charset="-122"/>
              </a:rPr>
              <a:t>  </a:t>
            </a:r>
            <a:r>
              <a:rPr lang="en-US" altLang="zh-CN" sz="2000" dirty="0" err="1">
                <a:solidFill>
                  <a:srgbClr val="FF0000"/>
                </a:solidFill>
                <a:latin typeface="Times New Roman" panose="02020603050405020304" pitchFamily="18" charset="0"/>
                <a:ea typeface="SimSun" panose="02010600030101010101" pitchFamily="2" charset="-122"/>
              </a:rPr>
              <a:t>capitis</a:t>
            </a:r>
            <a:r>
              <a:rPr lang="en-US" altLang="zh-CN" sz="2000" dirty="0">
                <a:solidFill>
                  <a:srgbClr val="FF0000"/>
                </a:solidFill>
                <a:latin typeface="Times New Roman" panose="02020603050405020304" pitchFamily="18" charset="0"/>
                <a:ea typeface="SimSun" panose="02010600030101010101" pitchFamily="2" charset="-122"/>
              </a:rPr>
              <a:t> superior</a:t>
            </a:r>
          </a:p>
          <a:p>
            <a:pPr>
              <a:lnSpc>
                <a:spcPct val="80000"/>
              </a:lnSpc>
              <a:buFont typeface="Wingdings 3" panose="05040102010807070707" pitchFamily="18" charset="2"/>
              <a:buChar char="-"/>
            </a:pPr>
            <a:endParaRPr lang="zh-CN" altLang="en-US" dirty="0">
              <a:latin typeface="Times New Roman" panose="02020603050405020304" pitchFamily="18" charset="0"/>
              <a:ea typeface="SimSun" panose="02010600030101010101" pitchFamily="2" charset="-122"/>
            </a:endParaRPr>
          </a:p>
        </p:txBody>
      </p:sp>
      <p:pic>
        <p:nvPicPr>
          <p:cNvPr id="47108"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26778" t="11594" r="21042" b="10175"/>
          <a:stretch>
            <a:fillRect/>
          </a:stretch>
        </p:blipFill>
        <p:spPr>
          <a:xfrm>
            <a:off x="5004048" y="3421360"/>
            <a:ext cx="4038600" cy="3405188"/>
          </a:xfrm>
          <a:noFill/>
        </p:spPr>
      </p:pic>
      <p:sp>
        <p:nvSpPr>
          <p:cNvPr id="3" name="Title 79873">
            <a:extLst>
              <a:ext uri="{FF2B5EF4-FFF2-40B4-BE49-F238E27FC236}">
                <a16:creationId xmlns:a16="http://schemas.microsoft.com/office/drawing/2014/main" id="{4408F435-0D77-06D4-E641-BC1DBB933051}"/>
              </a:ext>
            </a:extLst>
          </p:cNvPr>
          <p:cNvSpPr>
            <a:spLocks noGrp="1" noChangeArrowheads="1"/>
          </p:cNvSpPr>
          <p:nvPr>
            <p:ph type="title"/>
          </p:nvPr>
        </p:nvSpPr>
        <p:spPr>
          <a:xfrm>
            <a:off x="539750" y="1"/>
            <a:ext cx="8229600" cy="620688"/>
          </a:xfrm>
        </p:spPr>
        <p:txBody>
          <a:bodyPr anchor="ctr"/>
          <a:lstStyle/>
          <a:p>
            <a:pPr algn="ctr"/>
            <a:r>
              <a:rPr lang="en-GB" altLang="en-US" sz="2800" b="1" dirty="0">
                <a:solidFill>
                  <a:schemeClr val="tx1"/>
                </a:solidFill>
                <a:latin typeface="Times New Roman" panose="02020603050405020304" pitchFamily="18" charset="0"/>
                <a:cs typeface="Times New Roman" panose="02020603050405020304" pitchFamily="18" charset="0"/>
              </a:rPr>
              <a:t>OS OCCIPITALE (</a:t>
            </a:r>
            <a:r>
              <a:rPr lang="en-US" altLang="en-US" sz="2800" b="1" dirty="0">
                <a:solidFill>
                  <a:schemeClr val="tx1"/>
                </a:solidFill>
                <a:latin typeface="Times New Roman" panose="02020603050405020304" pitchFamily="18" charset="0"/>
                <a:cs typeface="Times New Roman" panose="02020603050405020304" pitchFamily="18" charset="0"/>
              </a:rPr>
              <a:t>OCCIPITAL BONE)</a:t>
            </a:r>
            <a:endParaRPr lang="zh-CN" altLang="en-US" sz="2800" b="1"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5" name="Text Placeholder 79874"/>
          <p:cNvSpPr>
            <a:spLocks noGrp="1" noChangeArrowheads="1"/>
          </p:cNvSpPr>
          <p:nvPr>
            <p:ph sz="half" idx="1"/>
          </p:nvPr>
        </p:nvSpPr>
        <p:spPr>
          <a:xfrm>
            <a:off x="214312" y="1219200"/>
            <a:ext cx="7598047" cy="4910138"/>
          </a:xfrm>
        </p:spPr>
        <p:txBody>
          <a:bodyPr/>
          <a:lstStyle/>
          <a:p>
            <a:pPr>
              <a:lnSpc>
                <a:spcPct val="80000"/>
              </a:lnSpc>
              <a:buFont typeface="Wingdings 3" panose="05040102010807070707" pitchFamily="18" charset="2"/>
              <a:buChar char="-"/>
            </a:pPr>
            <a:r>
              <a:rPr lang="en-US" altLang="zh-CN" sz="2400" b="1" dirty="0">
                <a:latin typeface="Times New Roman" panose="02020603050405020304" pitchFamily="18" charset="0"/>
                <a:ea typeface="SimSun" panose="02010600030101010101" pitchFamily="2" charset="-122"/>
              </a:rPr>
              <a:t>FORAMEN  MAGNUM</a:t>
            </a:r>
            <a:r>
              <a:rPr lang="en-US" altLang="zh-CN" sz="2400" dirty="0">
                <a:latin typeface="Times New Roman" panose="02020603050405020304" pitchFamily="18" charset="0"/>
                <a:ea typeface="SimSun" panose="02010600030101010101" pitchFamily="2" charset="-122"/>
              </a:rPr>
              <a:t>: </a:t>
            </a:r>
            <a:br>
              <a:rPr lang="en-US" altLang="zh-CN" sz="2400" dirty="0">
                <a:latin typeface="Times New Roman" panose="02020603050405020304" pitchFamily="18" charset="0"/>
                <a:ea typeface="SimSun" panose="02010600030101010101" pitchFamily="2" charset="-122"/>
              </a:rPr>
            </a:br>
            <a:r>
              <a:rPr lang="en-US" altLang="zh-CN" sz="2000" dirty="0">
                <a:latin typeface="Times New Roman" panose="02020603050405020304" pitchFamily="18" charset="0"/>
                <a:ea typeface="SimSun" panose="02010600030101010101" pitchFamily="2" charset="-122"/>
              </a:rPr>
              <a:t>- the greatest opening of the skull base</a:t>
            </a:r>
            <a:br>
              <a:rPr lang="en-US" altLang="zh-CN" sz="2000" dirty="0">
                <a:latin typeface="Times New Roman" panose="02020603050405020304" pitchFamily="18" charset="0"/>
                <a:ea typeface="SimSun" panose="02010600030101010101" pitchFamily="2" charset="-122"/>
              </a:rPr>
            </a:br>
            <a:r>
              <a:rPr lang="en-US" altLang="zh-CN" sz="2000" dirty="0">
                <a:latin typeface="Times New Roman" panose="02020603050405020304" pitchFamily="18" charset="0"/>
                <a:ea typeface="SimSun" panose="02010600030101010101" pitchFamily="2" charset="-122"/>
              </a:rPr>
              <a:t>- bordered by the basilar, squamous and lateral part of occipital bone</a:t>
            </a:r>
            <a:endParaRPr lang="sr-Cyrl-RS" altLang="zh-CN" sz="2000" dirty="0">
              <a:latin typeface="Times New Roman" panose="02020603050405020304" pitchFamily="18" charset="0"/>
              <a:ea typeface="SimSun" panose="02010600030101010101" pitchFamily="2" charset="-122"/>
            </a:endParaRPr>
          </a:p>
          <a:p>
            <a:pPr marL="0" indent="0">
              <a:lnSpc>
                <a:spcPct val="80000"/>
              </a:lnSpc>
              <a:buNone/>
            </a:pPr>
            <a:endParaRPr lang="en-US" altLang="zh-CN" sz="2400" dirty="0">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Char char="-"/>
            </a:pP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Enter in through foramen magnum: </a:t>
            </a:r>
            <a:br>
              <a:rPr lang="en-US" altLang="zh-CN" sz="2000" dirty="0">
                <a:latin typeface="Times New Roman" panose="02020603050405020304" pitchFamily="18" charset="0"/>
                <a:ea typeface="SimSun" panose="02010600030101010101" pitchFamily="2" charset="-122"/>
                <a:cs typeface="Times New Roman" panose="02020603050405020304" pitchFamily="18" charset="0"/>
              </a:rPr>
            </a:b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 </a:t>
            </a:r>
            <a:r>
              <a:rPr lang="en-US" altLang="zh-CN" sz="2000" b="1" dirty="0">
                <a:solidFill>
                  <a:srgbClr val="FF0000"/>
                </a:solidFill>
                <a:latin typeface="Times New Roman" panose="02020603050405020304" pitchFamily="18" charset="0"/>
                <a:ea typeface="SimSun" panose="02010600030101010101" pitchFamily="2" charset="-122"/>
              </a:rPr>
              <a:t>medulla oblongata, </a:t>
            </a:r>
            <a:br>
              <a:rPr lang="en-US" altLang="zh-CN" sz="2000" b="1" dirty="0">
                <a:solidFill>
                  <a:srgbClr val="FF0000"/>
                </a:solidFill>
                <a:latin typeface="Times New Roman" panose="02020603050405020304" pitchFamily="18" charset="0"/>
                <a:ea typeface="SimSun" panose="02010600030101010101" pitchFamily="2" charset="-122"/>
              </a:rPr>
            </a:br>
            <a:r>
              <a:rPr lang="en-US" altLang="zh-CN" sz="2000" b="1" dirty="0">
                <a:solidFill>
                  <a:srgbClr val="FF0000"/>
                </a:solidFill>
                <a:latin typeface="Times New Roman" panose="02020603050405020304" pitchFamily="18" charset="0"/>
                <a:ea typeface="SimSun" panose="02010600030101010101" pitchFamily="2" charset="-122"/>
              </a:rPr>
              <a:t>- aa. </a:t>
            </a:r>
            <a:r>
              <a:rPr lang="en-US" altLang="zh-CN" sz="2000" b="1" dirty="0" err="1">
                <a:solidFill>
                  <a:srgbClr val="FF0000"/>
                </a:solidFill>
                <a:latin typeface="Times New Roman" panose="02020603050405020304" pitchFamily="18" charset="0"/>
                <a:ea typeface="SimSun" panose="02010600030101010101" pitchFamily="2" charset="-122"/>
              </a:rPr>
              <a:t>vertebrales</a:t>
            </a:r>
            <a:r>
              <a:rPr lang="en-US" altLang="zh-CN" sz="2000" b="1" dirty="0">
                <a:solidFill>
                  <a:srgbClr val="FF0000"/>
                </a:solidFill>
                <a:latin typeface="Times New Roman" panose="02020603050405020304" pitchFamily="18" charset="0"/>
                <a:ea typeface="SimSun" panose="02010600030101010101" pitchFamily="2" charset="-122"/>
              </a:rPr>
              <a:t>, </a:t>
            </a:r>
            <a:br>
              <a:rPr lang="en-US" altLang="zh-CN" sz="2000" b="1" dirty="0">
                <a:solidFill>
                  <a:srgbClr val="FF0000"/>
                </a:solidFill>
                <a:latin typeface="Times New Roman" panose="02020603050405020304" pitchFamily="18" charset="0"/>
                <a:ea typeface="SimSun" panose="02010600030101010101" pitchFamily="2" charset="-122"/>
              </a:rPr>
            </a:br>
            <a:r>
              <a:rPr lang="en-US" altLang="zh-CN" sz="2000" b="1" dirty="0">
                <a:solidFill>
                  <a:srgbClr val="FF0000"/>
                </a:solidFill>
                <a:latin typeface="Times New Roman" panose="02020603050405020304" pitchFamily="18" charset="0"/>
                <a:ea typeface="SimSun" panose="02010600030101010101" pitchFamily="2" charset="-122"/>
              </a:rPr>
              <a:t>- pars spinalis of 11</a:t>
            </a:r>
            <a:r>
              <a:rPr lang="en-US" altLang="zh-CN" sz="2000" b="1" baseline="30000" dirty="0">
                <a:solidFill>
                  <a:srgbClr val="FF0000"/>
                </a:solidFill>
                <a:latin typeface="Times New Roman" panose="02020603050405020304" pitchFamily="18" charset="0"/>
                <a:ea typeface="SimSun" panose="02010600030101010101" pitchFamily="2" charset="-122"/>
              </a:rPr>
              <a:t>th</a:t>
            </a:r>
            <a:r>
              <a:rPr lang="en-US" altLang="zh-CN" sz="2000" b="1" dirty="0">
                <a:solidFill>
                  <a:srgbClr val="FF0000"/>
                </a:solidFill>
                <a:latin typeface="Times New Roman" panose="02020603050405020304" pitchFamily="18" charset="0"/>
                <a:ea typeface="SimSun" panose="02010600030101010101" pitchFamily="2" charset="-122"/>
              </a:rPr>
              <a:t> cranial nerve</a:t>
            </a:r>
            <a:endParaRPr lang="sr-Cyrl-RS" altLang="zh-CN" sz="2000" b="1" dirty="0">
              <a:solidFill>
                <a:srgbClr val="FF0000"/>
              </a:solidFill>
              <a:latin typeface="Times New Roman" panose="02020603050405020304" pitchFamily="18" charset="0"/>
              <a:ea typeface="SimSun" panose="02010600030101010101" pitchFamily="2" charset="-122"/>
            </a:endParaRPr>
          </a:p>
          <a:p>
            <a:pPr marL="0" indent="0">
              <a:lnSpc>
                <a:spcPct val="80000"/>
              </a:lnSpc>
              <a:buNone/>
            </a:pPr>
            <a:endParaRPr lang="en-US" altLang="zh-CN" sz="2000" b="1" dirty="0">
              <a:solidFill>
                <a:srgbClr val="FF0000"/>
              </a:solidFill>
              <a:latin typeface="Times New Roman" panose="02020603050405020304" pitchFamily="18" charset="0"/>
              <a:ea typeface="SimSun" panose="02010600030101010101" pitchFamily="2" charset="-122"/>
            </a:endParaRPr>
          </a:p>
          <a:p>
            <a:pPr>
              <a:lnSpc>
                <a:spcPct val="80000"/>
              </a:lnSpc>
              <a:buFont typeface="Wingdings 3" panose="05040102010807070707" pitchFamily="18" charset="2"/>
              <a:buChar char="-"/>
            </a:pPr>
            <a:r>
              <a:rPr lang="en-US" altLang="zh-CN" sz="2000" dirty="0">
                <a:latin typeface="Times New Roman" panose="02020603050405020304" pitchFamily="18" charset="0"/>
                <a:ea typeface="SimSun" panose="02010600030101010101" pitchFamily="2" charset="-122"/>
              </a:rPr>
              <a:t>Exit from the </a:t>
            </a:r>
            <a:r>
              <a:rPr lang="en-US" altLang="zh-CN" sz="2000" dirty="0" err="1">
                <a:latin typeface="Times New Roman" panose="02020603050405020304" pitchFamily="18" charset="0"/>
                <a:ea typeface="SimSun" panose="02010600030101010101" pitchFamily="2" charset="-122"/>
              </a:rPr>
              <a:t>the</a:t>
            </a:r>
            <a:r>
              <a:rPr lang="en-US" altLang="zh-CN" sz="2000" dirty="0">
                <a:latin typeface="Times New Roman" panose="02020603050405020304" pitchFamily="18" charset="0"/>
                <a:ea typeface="SimSun" panose="02010600030101010101" pitchFamily="2" charset="-122"/>
              </a:rPr>
              <a:t> skull through foramen</a:t>
            </a:r>
            <a:br>
              <a:rPr lang="en-US" altLang="zh-CN" sz="2000" dirty="0">
                <a:latin typeface="Times New Roman" panose="02020603050405020304" pitchFamily="18" charset="0"/>
                <a:ea typeface="SimSun" panose="02010600030101010101" pitchFamily="2" charset="-122"/>
              </a:rPr>
            </a:br>
            <a:r>
              <a:rPr lang="en-US" altLang="zh-CN" sz="2000" dirty="0">
                <a:latin typeface="Times New Roman" panose="02020603050405020304" pitchFamily="18" charset="0"/>
                <a:ea typeface="SimSun" panose="02010600030101010101" pitchFamily="2" charset="-122"/>
              </a:rPr>
              <a:t>magnum: </a:t>
            </a:r>
            <a:br>
              <a:rPr lang="en-US" altLang="zh-CN" sz="2000" dirty="0">
                <a:latin typeface="Times New Roman" panose="02020603050405020304" pitchFamily="18" charset="0"/>
                <a:ea typeface="SimSun" panose="02010600030101010101" pitchFamily="2" charset="-122"/>
              </a:rPr>
            </a:br>
            <a:r>
              <a:rPr lang="en-US" altLang="zh-CN" sz="2000" dirty="0">
                <a:latin typeface="Times New Roman" panose="02020603050405020304" pitchFamily="18" charset="0"/>
                <a:ea typeface="SimSun" panose="02010600030101010101" pitchFamily="2" charset="-122"/>
              </a:rPr>
              <a:t>- </a:t>
            </a:r>
            <a:r>
              <a:rPr lang="en-US" altLang="zh-CN" sz="2000" b="1" dirty="0">
                <a:solidFill>
                  <a:srgbClr val="7030A0"/>
                </a:solidFill>
                <a:latin typeface="Times New Roman" panose="02020603050405020304" pitchFamily="18" charset="0"/>
                <a:ea typeface="SimSun" panose="02010600030101010101" pitchFamily="2" charset="-122"/>
              </a:rPr>
              <a:t>plexus </a:t>
            </a:r>
            <a:r>
              <a:rPr lang="en-US" altLang="zh-CN" sz="2000" b="1" dirty="0" err="1">
                <a:solidFill>
                  <a:srgbClr val="7030A0"/>
                </a:solidFill>
                <a:latin typeface="Times New Roman" panose="02020603050405020304" pitchFamily="18" charset="0"/>
                <a:ea typeface="SimSun" panose="02010600030101010101" pitchFamily="2" charset="-122"/>
              </a:rPr>
              <a:t>basilaris</a:t>
            </a:r>
            <a:r>
              <a:rPr lang="en-US" altLang="zh-CN" sz="2000" b="1" dirty="0">
                <a:solidFill>
                  <a:srgbClr val="7030A0"/>
                </a:solidFill>
                <a:latin typeface="Times New Roman" panose="02020603050405020304" pitchFamily="18" charset="0"/>
                <a:ea typeface="SimSun" panose="02010600030101010101" pitchFamily="2" charset="-122"/>
              </a:rPr>
              <a:t>, </a:t>
            </a:r>
            <a:br>
              <a:rPr lang="en-US" altLang="zh-CN" sz="2000" b="1" dirty="0">
                <a:solidFill>
                  <a:srgbClr val="7030A0"/>
                </a:solidFill>
                <a:latin typeface="Times New Roman" panose="02020603050405020304" pitchFamily="18" charset="0"/>
                <a:ea typeface="SimSun" panose="02010600030101010101" pitchFamily="2" charset="-122"/>
              </a:rPr>
            </a:br>
            <a:r>
              <a:rPr lang="en-US" altLang="zh-CN" sz="2000" b="1" dirty="0">
                <a:solidFill>
                  <a:srgbClr val="7030A0"/>
                </a:solidFill>
                <a:latin typeface="Times New Roman" panose="02020603050405020304" pitchFamily="18" charset="0"/>
                <a:ea typeface="SimSun" panose="02010600030101010101" pitchFamily="2" charset="-122"/>
              </a:rPr>
              <a:t>- a. spinalis anterior, </a:t>
            </a:r>
            <a:br>
              <a:rPr lang="en-US" altLang="zh-CN" sz="2000" b="1" dirty="0">
                <a:solidFill>
                  <a:srgbClr val="7030A0"/>
                </a:solidFill>
                <a:latin typeface="Times New Roman" panose="02020603050405020304" pitchFamily="18" charset="0"/>
                <a:ea typeface="SimSun" panose="02010600030101010101" pitchFamily="2" charset="-122"/>
              </a:rPr>
            </a:br>
            <a:r>
              <a:rPr lang="en-US" altLang="zh-CN" sz="2000" b="1" dirty="0">
                <a:solidFill>
                  <a:srgbClr val="7030A0"/>
                </a:solidFill>
                <a:latin typeface="Times New Roman" panose="02020603050405020304" pitchFamily="18" charset="0"/>
                <a:ea typeface="SimSun" panose="02010600030101010101" pitchFamily="2" charset="-122"/>
              </a:rPr>
              <a:t>- a. </a:t>
            </a:r>
            <a:r>
              <a:rPr lang="en-US" altLang="zh-CN" sz="2000" b="1" dirty="0" err="1">
                <a:solidFill>
                  <a:srgbClr val="7030A0"/>
                </a:solidFill>
                <a:latin typeface="Times New Roman" panose="02020603050405020304" pitchFamily="18" charset="0"/>
                <a:ea typeface="SimSun" panose="02010600030101010101" pitchFamily="2" charset="-122"/>
              </a:rPr>
              <a:t>spinalis</a:t>
            </a:r>
            <a:r>
              <a:rPr lang="en-US" altLang="zh-CN" sz="2000" b="1" dirty="0">
                <a:solidFill>
                  <a:srgbClr val="7030A0"/>
                </a:solidFill>
                <a:latin typeface="Times New Roman" panose="02020603050405020304" pitchFamily="18" charset="0"/>
                <a:ea typeface="SimSun" panose="02010600030101010101" pitchFamily="2" charset="-122"/>
              </a:rPr>
              <a:t> posterior</a:t>
            </a:r>
          </a:p>
          <a:p>
            <a:pPr>
              <a:lnSpc>
                <a:spcPct val="80000"/>
              </a:lnSpc>
              <a:buFont typeface="Wingdings 3" panose="05040102010807070707" pitchFamily="18" charset="2"/>
              <a:buChar char="-"/>
            </a:pPr>
            <a:endParaRPr lang="zh-CN" altLang="en-US" dirty="0">
              <a:latin typeface="Times New Roman" panose="02020603050405020304" pitchFamily="18" charset="0"/>
              <a:ea typeface="SimSun" panose="02010600030101010101" pitchFamily="2" charset="-122"/>
            </a:endParaRPr>
          </a:p>
        </p:txBody>
      </p:sp>
      <p:pic>
        <p:nvPicPr>
          <p:cNvPr id="4915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26778" t="11594" r="21042" b="10175"/>
          <a:stretch>
            <a:fillRect/>
          </a:stretch>
        </p:blipFill>
        <p:spPr>
          <a:xfrm>
            <a:off x="5105400" y="2420888"/>
            <a:ext cx="4038600" cy="3405188"/>
          </a:xfrm>
          <a:noFill/>
        </p:spPr>
      </p:pic>
      <p:sp>
        <p:nvSpPr>
          <p:cNvPr id="3" name="Title 79873">
            <a:extLst>
              <a:ext uri="{FF2B5EF4-FFF2-40B4-BE49-F238E27FC236}">
                <a16:creationId xmlns:a16="http://schemas.microsoft.com/office/drawing/2014/main" id="{791A2A48-AC56-42CB-042A-B65D1BC12CCF}"/>
              </a:ext>
            </a:extLst>
          </p:cNvPr>
          <p:cNvSpPr>
            <a:spLocks noGrp="1" noChangeArrowheads="1"/>
          </p:cNvSpPr>
          <p:nvPr>
            <p:ph type="title"/>
          </p:nvPr>
        </p:nvSpPr>
        <p:spPr>
          <a:xfrm>
            <a:off x="539750" y="1"/>
            <a:ext cx="8229600" cy="620688"/>
          </a:xfrm>
        </p:spPr>
        <p:txBody>
          <a:bodyPr anchor="ctr"/>
          <a:lstStyle/>
          <a:p>
            <a:pPr algn="ctr"/>
            <a:r>
              <a:rPr lang="en-GB" altLang="en-US" sz="2800" b="1" dirty="0">
                <a:solidFill>
                  <a:schemeClr val="tx1"/>
                </a:solidFill>
                <a:latin typeface="Times New Roman" panose="02020603050405020304" pitchFamily="18" charset="0"/>
                <a:cs typeface="Times New Roman" panose="02020603050405020304" pitchFamily="18" charset="0"/>
              </a:rPr>
              <a:t>OS OCCIPITALE (</a:t>
            </a:r>
            <a:r>
              <a:rPr lang="en-US" altLang="en-US" sz="2800" b="1" dirty="0">
                <a:solidFill>
                  <a:schemeClr val="tx1"/>
                </a:solidFill>
                <a:latin typeface="Times New Roman" panose="02020603050405020304" pitchFamily="18" charset="0"/>
                <a:cs typeface="Times New Roman" panose="02020603050405020304" pitchFamily="18" charset="0"/>
              </a:rPr>
              <a:t>OCCIPITAL BONE)</a:t>
            </a:r>
            <a:endParaRPr lang="zh-CN" altLang="en-US" sz="2800" b="1" dirty="0">
              <a:solidFill>
                <a:schemeClr val="tx1"/>
              </a:solidFill>
              <a:latin typeface="Times New Roman" panose="02020603050405020304" pitchFamily="18" charset="0"/>
              <a:ea typeface="SimSun" panose="02010600030101010101" pitchFamily="2" charset="-122"/>
              <a:cs typeface="Times New Roman" panose="02020603050405020304" pitchFamily="18" charset="0"/>
            </a:endParaRP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D1397-C360-95DF-2138-9334135FD8F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E983F43-6B90-D35C-DACA-7364A2611E57}"/>
              </a:ext>
            </a:extLst>
          </p:cNvPr>
          <p:cNvPicPr>
            <a:picLocks noChangeAspect="1"/>
          </p:cNvPicPr>
          <p:nvPr/>
        </p:nvPicPr>
        <p:blipFill rotWithShape="1">
          <a:blip r:embed="rId2"/>
          <a:srcRect r="3046"/>
          <a:stretch/>
        </p:blipFill>
        <p:spPr>
          <a:xfrm>
            <a:off x="35496" y="260648"/>
            <a:ext cx="9029208" cy="6169988"/>
          </a:xfrm>
          <a:prstGeom prst="rect">
            <a:avLst/>
          </a:prstGeom>
        </p:spPr>
      </p:pic>
    </p:spTree>
    <p:extLst>
      <p:ext uri="{BB962C8B-B14F-4D97-AF65-F5344CB8AC3E}">
        <p14:creationId xmlns:p14="http://schemas.microsoft.com/office/powerpoint/2010/main" val="16485866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69419"/>
            <a:ext cx="4118037" cy="6820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79512" y="2348880"/>
            <a:ext cx="4804457" cy="523220"/>
          </a:xfrm>
          <a:prstGeom prst="rect">
            <a:avLst/>
          </a:prstGeom>
          <a:noFill/>
        </p:spPr>
        <p:txBody>
          <a:bodyPr wrap="none" rtlCol="0">
            <a:spAutoFit/>
          </a:bodyPr>
          <a:lstStyle/>
          <a:p>
            <a:r>
              <a:rPr lang="en-GB" sz="2800" b="1" dirty="0">
                <a:solidFill>
                  <a:srgbClr val="0070C0"/>
                </a:solidFill>
              </a:rPr>
              <a:t>VERTEBRAE CERVICALES</a:t>
            </a:r>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370" name="Picture 3"/>
          <p:cNvPicPr>
            <a:picLocks noChangeAspect="1" noChangeArrowheads="1"/>
          </p:cNvPicPr>
          <p:nvPr/>
        </p:nvPicPr>
        <p:blipFill>
          <a:blip r:embed="rId2">
            <a:extLst>
              <a:ext uri="{28A0092B-C50C-407E-A947-70E740481C1C}">
                <a14:useLocalDpi xmlns:a14="http://schemas.microsoft.com/office/drawing/2010/main" val="0"/>
              </a:ext>
            </a:extLst>
          </a:blip>
          <a:srcRect l="26953" t="29062" r="3320" b="13750"/>
          <a:stretch>
            <a:fillRect/>
          </a:stretch>
        </p:blipFill>
        <p:spPr bwMode="auto">
          <a:xfrm>
            <a:off x="1259632" y="3068960"/>
            <a:ext cx="6986835" cy="358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extBox 3"/>
          <p:cNvSpPr txBox="1">
            <a:spLocks noChangeArrowheads="1"/>
          </p:cNvSpPr>
          <p:nvPr/>
        </p:nvSpPr>
        <p:spPr bwMode="auto">
          <a:xfrm>
            <a:off x="2699792" y="54917"/>
            <a:ext cx="45686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sr-Latn-CS" altLang="en-US" sz="2800" b="1" dirty="0">
                <a:latin typeface="Times New Roman" panose="02020603050405020304" pitchFamily="18" charset="0"/>
                <a:cs typeface="Times New Roman" panose="02020603050405020304" pitchFamily="18" charset="0"/>
              </a:rPr>
              <a:t>VERTEBRA CERVICALIS </a:t>
            </a:r>
          </a:p>
        </p:txBody>
      </p:sp>
      <p:sp>
        <p:nvSpPr>
          <p:cNvPr id="3" name="TextBox 2">
            <a:extLst>
              <a:ext uri="{FF2B5EF4-FFF2-40B4-BE49-F238E27FC236}">
                <a16:creationId xmlns:a16="http://schemas.microsoft.com/office/drawing/2014/main" id="{D5475E0C-4224-C953-598D-92B2DA03602B}"/>
              </a:ext>
            </a:extLst>
          </p:cNvPr>
          <p:cNvSpPr txBox="1"/>
          <p:nvPr/>
        </p:nvSpPr>
        <p:spPr>
          <a:xfrm>
            <a:off x="0" y="692696"/>
            <a:ext cx="9036496" cy="2585323"/>
          </a:xfrm>
          <a:prstGeom prst="rect">
            <a:avLst/>
          </a:prstGeom>
          <a:noFill/>
        </p:spPr>
        <p:txBody>
          <a:bodyPr wrap="square">
            <a:spAutoFit/>
          </a:bodyPr>
          <a:lstStyle/>
          <a:p>
            <a:r>
              <a:rPr lang="en-GB" dirty="0">
                <a:latin typeface="Times New Roman" panose="02020603050405020304" pitchFamily="18" charset="0"/>
                <a:cs typeface="Times New Roman" panose="02020603050405020304" pitchFamily="18" charset="0"/>
              </a:rPr>
              <a:t>- Cervical vertebrae form the skeleton of the neck. </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The smallest of the 24 movable vertebrae, the cervical vertebrae are located between the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cranium and thoracic vertebrae. Their smaller size reflects the fact that they bear less weight</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than do the larger inferior vertebrae.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Although the cervical intervertebral discs are thinner than those of inferior regions, they are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relatively thick compared to the size of the vertebral bodies they connect. The relative</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thickness of the IV discs, the nearly horizontal orientation of the articular facets, and the small</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amount of surrounding body mass give the cervical region the greatest range and variety of</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movement of all the vertebral regions.</a:t>
            </a:r>
          </a:p>
        </p:txBody>
      </p: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8B096-BBF6-43E5-90E6-5C61C470646E}"/>
            </a:ext>
          </a:extLst>
        </p:cNvPr>
        <p:cNvGrpSpPr/>
        <p:nvPr/>
      </p:nvGrpSpPr>
      <p:grpSpPr>
        <a:xfrm>
          <a:off x="0" y="0"/>
          <a:ext cx="0" cy="0"/>
          <a:chOff x="0" y="0"/>
          <a:chExt cx="0" cy="0"/>
        </a:xfrm>
      </p:grpSpPr>
      <p:pic>
        <p:nvPicPr>
          <p:cNvPr id="58370" name="Picture 3">
            <a:extLst>
              <a:ext uri="{FF2B5EF4-FFF2-40B4-BE49-F238E27FC236}">
                <a16:creationId xmlns:a16="http://schemas.microsoft.com/office/drawing/2014/main" id="{B97A7E00-847B-9FA0-587B-3A41C49008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953" t="29062" r="3320" b="13750"/>
          <a:stretch>
            <a:fillRect/>
          </a:stretch>
        </p:blipFill>
        <p:spPr bwMode="auto">
          <a:xfrm>
            <a:off x="1259632" y="3068960"/>
            <a:ext cx="6986835" cy="358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extBox 3">
            <a:extLst>
              <a:ext uri="{FF2B5EF4-FFF2-40B4-BE49-F238E27FC236}">
                <a16:creationId xmlns:a16="http://schemas.microsoft.com/office/drawing/2014/main" id="{1988E2E1-9843-EB0D-D9A0-500CA78BFDDF}"/>
              </a:ext>
            </a:extLst>
          </p:cNvPr>
          <p:cNvSpPr txBox="1">
            <a:spLocks noChangeArrowheads="1"/>
          </p:cNvSpPr>
          <p:nvPr/>
        </p:nvSpPr>
        <p:spPr bwMode="auto">
          <a:xfrm>
            <a:off x="2699792" y="54917"/>
            <a:ext cx="45686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sr-Latn-CS" altLang="en-US" sz="2800" b="1" dirty="0">
                <a:latin typeface="Times New Roman" panose="02020603050405020304" pitchFamily="18" charset="0"/>
                <a:cs typeface="Times New Roman" panose="02020603050405020304" pitchFamily="18" charset="0"/>
              </a:rPr>
              <a:t>VERTEBRA CERVICALIS </a:t>
            </a:r>
          </a:p>
        </p:txBody>
      </p:sp>
      <p:sp>
        <p:nvSpPr>
          <p:cNvPr id="3" name="TextBox 2">
            <a:extLst>
              <a:ext uri="{FF2B5EF4-FFF2-40B4-BE49-F238E27FC236}">
                <a16:creationId xmlns:a16="http://schemas.microsoft.com/office/drawing/2014/main" id="{AA77A597-44D4-346D-5560-311BE8675D97}"/>
              </a:ext>
            </a:extLst>
          </p:cNvPr>
          <p:cNvSpPr txBox="1"/>
          <p:nvPr/>
        </p:nvSpPr>
        <p:spPr>
          <a:xfrm>
            <a:off x="0" y="692696"/>
            <a:ext cx="9036496" cy="2031325"/>
          </a:xfrm>
          <a:prstGeom prst="rect">
            <a:avLst/>
          </a:prstGeom>
          <a:noFill/>
        </p:spPr>
        <p:txBody>
          <a:bodyPr wrap="square">
            <a:spAutoFit/>
          </a:bodyPr>
          <a:lstStyle/>
          <a:p>
            <a:r>
              <a:rPr lang="en-GB" dirty="0">
                <a:latin typeface="Times New Roman" panose="02020603050405020304" pitchFamily="18" charset="0"/>
                <a:cs typeface="Times New Roman" panose="02020603050405020304" pitchFamily="18" charset="0"/>
              </a:rPr>
              <a:t>- The most distinctive feature of each cervical vertebra is the oval foramen transversarium</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(transverse foramen) in the transverse process. </a:t>
            </a:r>
          </a:p>
          <a:p>
            <a:r>
              <a:rPr lang="en-GB" dirty="0">
                <a:latin typeface="Times New Roman" panose="02020603050405020304" pitchFamily="18" charset="0"/>
                <a:cs typeface="Times New Roman" panose="02020603050405020304" pitchFamily="18" charset="0"/>
              </a:rPr>
              <a:t>- The vertebral arteries and their accompanying veins pass through the transverse foramina,</a:t>
            </a:r>
          </a:p>
          <a:p>
            <a:r>
              <a:rPr lang="en-GB" dirty="0">
                <a:latin typeface="Times New Roman" panose="02020603050405020304" pitchFamily="18" charset="0"/>
                <a:cs typeface="Times New Roman" panose="02020603050405020304" pitchFamily="18" charset="0"/>
              </a:rPr>
              <a:t>  except those in C7, which transmit only small accessory veins. Thus, the foramina are smaller</a:t>
            </a:r>
            <a:br>
              <a:rPr lang="en-GB" dirty="0">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in C7 than those in other cervical vertebrae are, and occasionally they are absent.</a:t>
            </a:r>
          </a:p>
          <a:p>
            <a:endParaRPr lang="en-GB" dirty="0">
              <a:latin typeface="Times New Roman" panose="02020603050405020304" pitchFamily="18" charset="0"/>
              <a:cs typeface="Times New Roman" panose="02020603050405020304" pitchFamily="18" charset="0"/>
            </a:endParaRPr>
          </a:p>
          <a:p>
            <a:r>
              <a:rPr lang="en-GB" dirty="0">
                <a:latin typeface="Times New Roman" panose="02020603050405020304" pitchFamily="18" charset="0"/>
                <a:cs typeface="Times New Roman" panose="02020603050405020304" pitchFamily="18" charset="0"/>
              </a:rPr>
              <a:t>- The C1, C2, and C7 vertebrae are atypical.</a:t>
            </a:r>
          </a:p>
        </p:txBody>
      </p:sp>
    </p:spTree>
    <p:extLst>
      <p:ext uri="{BB962C8B-B14F-4D97-AF65-F5344CB8AC3E}">
        <p14:creationId xmlns:p14="http://schemas.microsoft.com/office/powerpoint/2010/main" val="88947489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l="33984" t="17812" r="16211" b="10001"/>
          <a:stretch>
            <a:fillRect/>
          </a:stretch>
        </p:blipFill>
        <p:spPr bwMode="auto">
          <a:xfrm>
            <a:off x="1143000" y="388938"/>
            <a:ext cx="6786563" cy="614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0"/>
            <a:ext cx="8229600" cy="549275"/>
          </a:xfrm>
        </p:spPr>
        <p:txBody>
          <a:bodyPr/>
          <a:lstStyle/>
          <a:p>
            <a:pPr algn="ctr"/>
            <a:br>
              <a:rPr lang="sr-Latn-CS" altLang="en-US" b="1" dirty="0">
                <a:cs typeface="Arial" panose="020B0604020202020204" pitchFamily="34" charset="0"/>
              </a:rPr>
            </a:br>
            <a:br>
              <a:rPr lang="sr-Latn-CS" altLang="en-US" b="1" dirty="0">
                <a:cs typeface="Arial" panose="020B0604020202020204" pitchFamily="34" charset="0"/>
              </a:rPr>
            </a:br>
            <a:br>
              <a:rPr lang="sr-Latn-CS" altLang="en-US" b="1" dirty="0">
                <a:cs typeface="Arial" panose="020B0604020202020204" pitchFamily="34" charset="0"/>
              </a:rPr>
            </a:br>
            <a:r>
              <a:rPr lang="sr-Latn-CS" altLang="en-US" b="1" dirty="0" err="1">
                <a:cs typeface="Arial" panose="020B0604020202020204" pitchFamily="34" charset="0"/>
              </a:rPr>
              <a:t>Vertebra</a:t>
            </a:r>
            <a:r>
              <a:rPr lang="sr-Latn-CS" altLang="en-US" b="1" dirty="0">
                <a:cs typeface="Arial" panose="020B0604020202020204" pitchFamily="34" charset="0"/>
              </a:rPr>
              <a:t> </a:t>
            </a:r>
            <a:r>
              <a:rPr lang="sr-Latn-CS" altLang="en-US" b="1" dirty="0" err="1">
                <a:cs typeface="Arial" panose="020B0604020202020204" pitchFamily="34" charset="0"/>
              </a:rPr>
              <a:t>cervicalis</a:t>
            </a:r>
            <a:r>
              <a:rPr lang="en-GB" altLang="en-US" b="1" dirty="0">
                <a:cs typeface="Arial" panose="020B0604020202020204" pitchFamily="34" charset="0"/>
              </a:rPr>
              <a:t> - typical</a:t>
            </a:r>
            <a:endParaRPr lang="sr-Latn-RS" altLang="sr-Latn-RS" b="1" dirty="0"/>
          </a:p>
        </p:txBody>
      </p:sp>
      <p:sp>
        <p:nvSpPr>
          <p:cNvPr id="59395" name="Content Placeholder 2"/>
          <p:cNvSpPr>
            <a:spLocks noGrp="1"/>
          </p:cNvSpPr>
          <p:nvPr>
            <p:ph sz="half" idx="1"/>
          </p:nvPr>
        </p:nvSpPr>
        <p:spPr>
          <a:xfrm>
            <a:off x="35496" y="908720"/>
            <a:ext cx="8425060" cy="5428010"/>
          </a:xfrm>
        </p:spPr>
        <p:txBody>
          <a:bodyPr/>
          <a:lstStyle/>
          <a:p>
            <a:r>
              <a:rPr lang="en-GB" altLang="sr-Latn-RS" sz="2000" b="1" dirty="0">
                <a:latin typeface="Times New Roman" panose="02020603050405020304" pitchFamily="18" charset="0"/>
                <a:cs typeface="Times New Roman" panose="02020603050405020304" pitchFamily="18" charset="0"/>
              </a:rPr>
              <a:t>Body of vertebra (</a:t>
            </a:r>
            <a:r>
              <a:rPr lang="sr-Latn-RS" altLang="sr-Latn-RS" sz="2000" b="1" dirty="0" err="1">
                <a:latin typeface="Times New Roman" panose="02020603050405020304" pitchFamily="18" charset="0"/>
                <a:cs typeface="Times New Roman" panose="02020603050405020304" pitchFamily="18" charset="0"/>
              </a:rPr>
              <a:t>Corpus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vertebrae</a:t>
            </a:r>
            <a:r>
              <a:rPr lang="en-GB" altLang="sr-Latn-RS" sz="2000" b="1" dirty="0">
                <a:latin typeface="Times New Roman" panose="02020603050405020304" pitchFamily="18" charset="0"/>
                <a:cs typeface="Times New Roman" panose="02020603050405020304" pitchFamily="18" charset="0"/>
              </a:rPr>
              <a:t>)</a:t>
            </a:r>
            <a:r>
              <a:rPr lang="sr-Latn-R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the smallest</a:t>
            </a: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in comparison with thoracic and lumbar vertebra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anterior surface is higher</a:t>
            </a:r>
            <a:r>
              <a:rPr lang="sr-Cyrl-R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surface laterally elevated</a:t>
            </a:r>
            <a:r>
              <a:rPr lang="sr-Cyrl-RS" altLang="sr-Latn-RS" sz="2000" dirty="0">
                <a:latin typeface="Times New Roman" panose="02020603050405020304" pitchFamily="18" charset="0"/>
                <a:cs typeface="Times New Roman" panose="02020603050405020304" pitchFamily="18" charset="0"/>
              </a:rPr>
              <a:t> -</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uncus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corporis</a:t>
            </a:r>
            <a:r>
              <a:rPr lang="sr-Latn-RS" altLang="sr-Latn-RS" sz="2000" dirty="0">
                <a:latin typeface="Times New Roman" panose="02020603050405020304" pitchFamily="18" charset="0"/>
                <a:cs typeface="Times New Roman" panose="02020603050405020304" pitchFamily="18" charset="0"/>
              </a:rPr>
              <a:t> s. </a:t>
            </a:r>
            <a:r>
              <a:rPr lang="sr-Latn-RS" altLang="sr-Latn-RS" sz="2000" dirty="0" err="1">
                <a:latin typeface="Times New Roman" panose="02020603050405020304" pitchFamily="18" charset="0"/>
                <a:cs typeface="Times New Roman" panose="02020603050405020304" pitchFamily="18" charset="0"/>
              </a:rPr>
              <a:t>processus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semilunaris</a:t>
            </a:r>
            <a:endParaRPr lang="sr-Latn-RS" altLang="sr-Latn-RS" sz="2000" dirty="0">
              <a:latin typeface="Times New Roman" panose="02020603050405020304" pitchFamily="18" charset="0"/>
              <a:cs typeface="Times New Roman" panose="02020603050405020304" pitchFamily="18" charset="0"/>
            </a:endParaRPr>
          </a:p>
          <a:p>
            <a:r>
              <a:rPr lang="en-GB" altLang="sr-Latn-RS" sz="2000" b="1" dirty="0">
                <a:latin typeface="Times New Roman" panose="02020603050405020304" pitchFamily="18" charset="0"/>
                <a:cs typeface="Times New Roman" panose="02020603050405020304" pitchFamily="18" charset="0"/>
              </a:rPr>
              <a:t>Arch of vertebra (arcus vertebrae) consists of:</a:t>
            </a:r>
          </a:p>
          <a:p>
            <a:pPr marL="0" indent="0">
              <a:buNone/>
            </a:pPr>
            <a:r>
              <a:rPr lang="en-GB" altLang="sr-Latn-RS" sz="2000" b="1" dirty="0">
                <a:latin typeface="Times New Roman" panose="02020603050405020304" pitchFamily="18" charset="0"/>
                <a:cs typeface="Times New Roman" panose="02020603050405020304" pitchFamily="18" charset="0"/>
              </a:rPr>
              <a:t>      1)</a:t>
            </a:r>
            <a:r>
              <a:rPr lang="sr-Latn-RS" altLang="sr-Latn-RS" sz="2000" b="1" dirty="0" err="1">
                <a:latin typeface="Times New Roman" panose="02020603050405020304" pitchFamily="18" charset="0"/>
                <a:cs typeface="Times New Roman" panose="02020603050405020304" pitchFamily="18" charset="0"/>
              </a:rPr>
              <a:t>Pediculus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arcus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vertebrae</a:t>
            </a:r>
            <a:r>
              <a:rPr lang="sr-Latn-RS" altLang="sr-Latn-RS" sz="2000" b="1"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root of the arch</a:t>
            </a:r>
          </a:p>
          <a:p>
            <a:pPr marL="0" indent="0">
              <a:buNone/>
            </a:pPr>
            <a:r>
              <a:rPr lang="en-GB" altLang="sr-Latn-RS" sz="2000" b="1" dirty="0">
                <a:latin typeface="Times New Roman" panose="02020603050405020304" pitchFamily="18" charset="0"/>
                <a:cs typeface="Times New Roman" panose="02020603050405020304" pitchFamily="18" charset="0"/>
              </a:rPr>
              <a:t>      2) </a:t>
            </a:r>
            <a:r>
              <a:rPr lang="sr-Latn-RS" altLang="sr-Latn-RS" sz="2000" b="1" dirty="0">
                <a:latin typeface="Times New Roman" panose="02020603050405020304" pitchFamily="18" charset="0"/>
                <a:cs typeface="Times New Roman" panose="02020603050405020304" pitchFamily="18" charset="0"/>
              </a:rPr>
              <a:t>Lamina </a:t>
            </a:r>
            <a:r>
              <a:rPr lang="sr-Latn-RS" altLang="sr-Latn-RS" sz="2000" b="1" dirty="0" err="1">
                <a:latin typeface="Times New Roman" panose="02020603050405020304" pitchFamily="18" charset="0"/>
                <a:cs typeface="Times New Roman" panose="02020603050405020304" pitchFamily="18" charset="0"/>
              </a:rPr>
              <a:t>arcus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vertebrae</a:t>
            </a:r>
            <a:endParaRPr lang="sr-Latn-RS" altLang="sr-Latn-RS" sz="2000" b="1" dirty="0">
              <a:latin typeface="Times New Roman" panose="02020603050405020304" pitchFamily="18" charset="0"/>
              <a:cs typeface="Times New Roman" panose="02020603050405020304" pitchFamily="18" charset="0"/>
            </a:endParaRPr>
          </a:p>
          <a:p>
            <a:r>
              <a:rPr lang="en-GB" altLang="sr-Latn-RS" sz="2000" b="1" dirty="0" err="1">
                <a:latin typeface="Times New Roman" panose="02020603050405020304" pitchFamily="18" charset="0"/>
                <a:cs typeface="Times New Roman" panose="02020603050405020304" pitchFamily="18" charset="0"/>
              </a:rPr>
              <a:t>Veterbral</a:t>
            </a:r>
            <a:r>
              <a:rPr lang="en-GB" altLang="sr-Latn-RS" sz="2000" b="1" dirty="0">
                <a:latin typeface="Times New Roman" panose="02020603050405020304" pitchFamily="18" charset="0"/>
                <a:cs typeface="Times New Roman" panose="02020603050405020304" pitchFamily="18" charset="0"/>
              </a:rPr>
              <a:t> foramen (f</a:t>
            </a:r>
            <a:r>
              <a:rPr lang="sr-Latn-RS" altLang="sr-Latn-RS" sz="2000" b="1" dirty="0" err="1">
                <a:latin typeface="Times New Roman" panose="02020603050405020304" pitchFamily="18" charset="0"/>
                <a:cs typeface="Times New Roman" panose="02020603050405020304" pitchFamily="18" charset="0"/>
              </a:rPr>
              <a:t>oramen</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vertebrale</a:t>
            </a:r>
            <a:r>
              <a:rPr lang="en-GB" altLang="sr-Latn-RS" sz="2000" b="1" dirty="0">
                <a:latin typeface="Times New Roman" panose="02020603050405020304" pitchFamily="18" charset="0"/>
                <a:cs typeface="Times New Roman" panose="02020603050405020304" pitchFamily="18" charset="0"/>
              </a:rPr>
              <a:t>)</a:t>
            </a:r>
            <a:r>
              <a:rPr lang="sr-Latn-R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bordered by the posterior surface of body, and by pediculus and lamina of</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vertebral arch laterally and posteriorly</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triangular in shape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the greatest in comparison with thoracic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and lumbar vertebra </a:t>
            </a:r>
            <a:br>
              <a:rPr lang="en-GB" altLang="sr-Latn-RS" sz="2000" dirty="0">
                <a:latin typeface="Times New Roman" panose="02020603050405020304" pitchFamily="18" charset="0"/>
                <a:cs typeface="Times New Roman" panose="02020603050405020304" pitchFamily="18" charset="0"/>
              </a:rPr>
            </a:br>
            <a:endParaRPr lang="sr-Latn-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spinosus</a:t>
            </a:r>
            <a:endParaRPr lang="sr-Latn-RS" altLang="sr-Latn-RS" sz="2000" b="1" dirty="0">
              <a:latin typeface="Times New Roman" panose="02020603050405020304" pitchFamily="18" charset="0"/>
              <a:cs typeface="Times New Roman" panose="02020603050405020304" pitchFamily="18" charset="0"/>
            </a:endParaRPr>
          </a:p>
        </p:txBody>
      </p:sp>
      <p:pic>
        <p:nvPicPr>
          <p:cNvPr id="59396"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20072" y="4095520"/>
            <a:ext cx="3744416" cy="2600655"/>
          </a:xfrm>
        </p:spPr>
      </p:pic>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4"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529425" y="2636912"/>
            <a:ext cx="3606800" cy="2505075"/>
          </a:xfrm>
        </p:spPr>
      </p:pic>
      <p:sp>
        <p:nvSpPr>
          <p:cNvPr id="61442" name="Title 1"/>
          <p:cNvSpPr>
            <a:spLocks noGrp="1"/>
          </p:cNvSpPr>
          <p:nvPr>
            <p:ph type="title"/>
          </p:nvPr>
        </p:nvSpPr>
        <p:spPr>
          <a:xfrm>
            <a:off x="457200" y="0"/>
            <a:ext cx="8229600" cy="549275"/>
          </a:xfrm>
        </p:spPr>
        <p:txBody>
          <a:bodyPr/>
          <a:lstStyle/>
          <a:p>
            <a:pPr algn="ctr"/>
            <a:br>
              <a:rPr lang="sr-Latn-CS" altLang="en-US" b="1" dirty="0">
                <a:cs typeface="Arial" panose="020B0604020202020204" pitchFamily="34" charset="0"/>
              </a:rPr>
            </a:br>
            <a:br>
              <a:rPr lang="sr-Latn-CS" altLang="en-US" b="1" dirty="0">
                <a:cs typeface="Arial" panose="020B0604020202020204" pitchFamily="34" charset="0"/>
              </a:rPr>
            </a:br>
            <a:br>
              <a:rPr lang="sr-Latn-CS" altLang="en-US" b="1" dirty="0">
                <a:cs typeface="Arial" panose="020B0604020202020204" pitchFamily="34" charset="0"/>
              </a:rPr>
            </a:br>
            <a:r>
              <a:rPr lang="sr-Latn-CS" altLang="en-US" b="1" dirty="0" err="1">
                <a:cs typeface="Arial" panose="020B0604020202020204" pitchFamily="34" charset="0"/>
              </a:rPr>
              <a:t>Vertebra</a:t>
            </a:r>
            <a:r>
              <a:rPr lang="sr-Latn-CS" altLang="en-US" b="1" dirty="0">
                <a:cs typeface="Arial" panose="020B0604020202020204" pitchFamily="34" charset="0"/>
              </a:rPr>
              <a:t> </a:t>
            </a:r>
            <a:r>
              <a:rPr lang="sr-Latn-CS" altLang="en-US" b="1" dirty="0" err="1">
                <a:cs typeface="Arial" panose="020B0604020202020204" pitchFamily="34" charset="0"/>
              </a:rPr>
              <a:t>cervicalis</a:t>
            </a:r>
            <a:r>
              <a:rPr lang="en-GB" altLang="en-US" b="1" dirty="0">
                <a:cs typeface="Arial" panose="020B0604020202020204" pitchFamily="34" charset="0"/>
              </a:rPr>
              <a:t> - typical</a:t>
            </a:r>
            <a:endParaRPr lang="sr-Latn-RS" altLang="sr-Latn-RS" b="1" dirty="0"/>
          </a:p>
        </p:txBody>
      </p:sp>
      <p:sp>
        <p:nvSpPr>
          <p:cNvPr id="61443" name="Content Placeholder 2"/>
          <p:cNvSpPr>
            <a:spLocks noGrp="1"/>
          </p:cNvSpPr>
          <p:nvPr>
            <p:ph sz="half" idx="1"/>
          </p:nvPr>
        </p:nvSpPr>
        <p:spPr>
          <a:xfrm>
            <a:off x="0" y="476672"/>
            <a:ext cx="9036496" cy="6624736"/>
          </a:xfrm>
        </p:spPr>
        <p:txBody>
          <a:bodyPr/>
          <a:lstStyle/>
          <a:p>
            <a:r>
              <a:rPr lang="sr-Latn-RS" altLang="sr-Latn-RS" sz="2400" b="1" dirty="0" err="1">
                <a:latin typeface="Times New Roman" panose="02020603050405020304" pitchFamily="18" charset="0"/>
                <a:cs typeface="Times New Roman" panose="02020603050405020304" pitchFamily="18" charset="0"/>
              </a:rPr>
              <a:t>Processus</a:t>
            </a:r>
            <a:r>
              <a:rPr lang="sr-Latn-RS" altLang="sr-Latn-RS" sz="2400" b="1" dirty="0">
                <a:latin typeface="Times New Roman" panose="02020603050405020304" pitchFamily="18" charset="0"/>
                <a:cs typeface="Times New Roman" panose="02020603050405020304" pitchFamily="18" charset="0"/>
              </a:rPr>
              <a:t> </a:t>
            </a:r>
            <a:r>
              <a:rPr lang="sr-Latn-RS" altLang="sr-Latn-RS" sz="2400" b="1" dirty="0" err="1">
                <a:latin typeface="Times New Roman" panose="02020603050405020304" pitchFamily="18" charset="0"/>
                <a:cs typeface="Times New Roman" panose="02020603050405020304" pitchFamily="18" charset="0"/>
              </a:rPr>
              <a:t>transversus</a:t>
            </a:r>
            <a:r>
              <a:rPr lang="sr-Latn-RS" altLang="sr-Latn-RS" sz="2400" b="1" dirty="0">
                <a:latin typeface="Times New Roman" panose="02020603050405020304" pitchFamily="18" charset="0"/>
                <a:cs typeface="Times New Roman" panose="02020603050405020304" pitchFamily="18" charset="0"/>
              </a:rPr>
              <a:t> – </a:t>
            </a:r>
          </a:p>
          <a:p>
            <a:pPr marL="0" indent="0">
              <a:buNone/>
            </a:pPr>
            <a:r>
              <a:rPr lang="en-GB" altLang="sr-Latn-RS" sz="2000" b="1" dirty="0">
                <a:latin typeface="Times New Roman" panose="02020603050405020304" pitchFamily="18" charset="0"/>
                <a:cs typeface="Times New Roman" panose="02020603050405020304" pitchFamily="18" charset="0"/>
              </a:rPr>
              <a:t>- anterior root - with </a:t>
            </a:r>
            <a:r>
              <a:rPr lang="sr-Latn-RS" altLang="sr-Latn-RS" sz="2000" b="1" dirty="0" err="1">
                <a:latin typeface="Times New Roman" panose="02020603050405020304" pitchFamily="18" charset="0"/>
                <a:cs typeface="Times New Roman" panose="02020603050405020304" pitchFamily="18" charset="0"/>
              </a:rPr>
              <a:t>tuberculum</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anterius</a:t>
            </a:r>
            <a:r>
              <a:rPr lang="sr-Cyrl-R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posterior root</a:t>
            </a:r>
            <a:r>
              <a:rPr lang="sr-Cyrl-R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with </a:t>
            </a:r>
            <a:r>
              <a:rPr lang="sr-Latn-RS" altLang="sr-Latn-RS" sz="2000" b="1" dirty="0" err="1">
                <a:latin typeface="Times New Roman" panose="02020603050405020304" pitchFamily="18" charset="0"/>
                <a:cs typeface="Times New Roman" panose="02020603050405020304" pitchFamily="18" charset="0"/>
              </a:rPr>
              <a:t>tuberculum</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posterius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The tubercles provide attachment for a laterally placed  group of cervical muscles (</a:t>
            </a:r>
            <a:r>
              <a:rPr lang="en-GB" sz="1800" dirty="0" err="1">
                <a:latin typeface="Times New Roman" panose="02020603050405020304" pitchFamily="18" charset="0"/>
                <a:cs typeface="Times New Roman" panose="02020603050405020304" pitchFamily="18" charset="0"/>
              </a:rPr>
              <a:t>levator</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scapulae and </a:t>
            </a:r>
            <a:r>
              <a:rPr lang="en-GB" sz="1800" dirty="0" err="1">
                <a:latin typeface="Times New Roman" panose="02020603050405020304" pitchFamily="18" charset="0"/>
                <a:cs typeface="Times New Roman" panose="02020603050405020304" pitchFamily="18" charset="0"/>
              </a:rPr>
              <a:t>scalenes</a:t>
            </a:r>
            <a:r>
              <a:rPr lang="en-GB" sz="1800" dirty="0">
                <a:latin typeface="Times New Roman" panose="02020603050405020304" pitchFamily="18" charset="0"/>
                <a:cs typeface="Times New Roman" panose="02020603050405020304" pitchFamily="18" charset="0"/>
              </a:rPr>
              <a:t>).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 The anterior tubercles of vertebra C6 are called carotid tubercles, because the common</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carotid arteries may be compressed here, in the groove between the tubercle and body, to</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control bleeding from these vessels.</a:t>
            </a:r>
            <a:endParaRPr lang="sr-Latn-RS" altLang="sr-Latn-RS" sz="18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anterior and posterior root are connected by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bony part with s</a:t>
            </a:r>
            <a:r>
              <a:rPr lang="sr-Latn-RS" altLang="sr-Latn-RS" sz="2000" b="1" dirty="0" err="1">
                <a:latin typeface="Times New Roman" panose="02020603050405020304" pitchFamily="18" charset="0"/>
                <a:cs typeface="Times New Roman" panose="02020603050405020304" pitchFamily="18" charset="0"/>
              </a:rPr>
              <a:t>ulcus</a:t>
            </a:r>
            <a:r>
              <a:rPr lang="sr-Latn-RS" altLang="sr-Latn-RS" sz="2000" b="1" dirty="0">
                <a:latin typeface="Times New Roman" panose="02020603050405020304" pitchFamily="18" charset="0"/>
                <a:cs typeface="Times New Roman" panose="02020603050405020304" pitchFamily="18" charset="0"/>
              </a:rPr>
              <a:t> nervi </a:t>
            </a:r>
            <a:r>
              <a:rPr lang="sr-Latn-RS" altLang="sr-Latn-RS" sz="2000" b="1" dirty="0" err="1">
                <a:latin typeface="Times New Roman" panose="02020603050405020304" pitchFamily="18" charset="0"/>
                <a:cs typeface="Times New Roman" panose="02020603050405020304" pitchFamily="18" charset="0"/>
              </a:rPr>
              <a:t>spinalis</a:t>
            </a: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on its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surface</a:t>
            </a:r>
            <a:endParaRPr lang="sr-Latn-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Between anterior and posterior root and their bony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connection there is </a:t>
            </a:r>
            <a:r>
              <a:rPr lang="en-GB" altLang="sr-Latn-RS" sz="2000" b="1" dirty="0">
                <a:latin typeface="Times New Roman" panose="02020603050405020304" pitchFamily="18" charset="0"/>
                <a:cs typeface="Times New Roman" panose="02020603050405020304" pitchFamily="18" charset="0"/>
              </a:rPr>
              <a:t>f</a:t>
            </a:r>
            <a:r>
              <a:rPr lang="sr-Latn-RS" altLang="sr-Latn-RS" sz="2000" b="1" dirty="0" err="1">
                <a:latin typeface="Times New Roman" panose="02020603050405020304" pitchFamily="18" charset="0"/>
                <a:cs typeface="Times New Roman" panose="02020603050405020304" pitchFamily="18" charset="0"/>
              </a:rPr>
              <a:t>oramen</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processus</a:t>
            </a:r>
            <a:r>
              <a:rPr lang="en-GB"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transversi</a:t>
            </a:r>
            <a:r>
              <a:rPr lang="sr-Latn-R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(transversarium) </a:t>
            </a:r>
            <a:r>
              <a:rPr lang="en-GB" altLang="sr-Latn-RS" sz="2000" dirty="0">
                <a:latin typeface="Times New Roman" panose="02020603050405020304" pitchFamily="18" charset="0"/>
                <a:cs typeface="Times New Roman" panose="02020603050405020304" pitchFamily="18" charset="0"/>
              </a:rPr>
              <a:t>for the passage of </a:t>
            </a:r>
            <a:r>
              <a:rPr lang="sr-Latn-RS" altLang="sr-Latn-RS" sz="2000" dirty="0" err="1">
                <a:latin typeface="Times New Roman" panose="02020603050405020304" pitchFamily="18" charset="0"/>
                <a:cs typeface="Times New Roman" panose="02020603050405020304" pitchFamily="18" charset="0"/>
              </a:rPr>
              <a:t>a.vertebralis</a:t>
            </a:r>
            <a:r>
              <a:rPr lang="en-GB" altLang="sr-Latn-RS" sz="2000" dirty="0">
                <a:latin typeface="Times New Roman" panose="02020603050405020304" pitchFamily="18" charset="0"/>
                <a:cs typeface="Times New Roman" panose="02020603050405020304" pitchFamily="18" charset="0"/>
              </a:rPr>
              <a:t> and</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sympathetic plexus around this artery</a:t>
            </a:r>
            <a:r>
              <a:rPr lang="sr-Latn-RS"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endParaRPr lang="sr-Latn-RS" altLang="sr-Latn-RS" sz="800" dirty="0">
              <a:latin typeface="Times New Roman" panose="02020603050405020304" pitchFamily="18" charset="0"/>
              <a:cs typeface="Times New Roman" panose="02020603050405020304" pitchFamily="18" charset="0"/>
            </a:endParaRPr>
          </a:p>
          <a:p>
            <a:r>
              <a:rPr lang="sr-Latn-RS" altLang="sr-Latn-RS" sz="2400" b="1" dirty="0" err="1">
                <a:latin typeface="Times New Roman" panose="02020603050405020304" pitchFamily="18" charset="0"/>
                <a:cs typeface="Times New Roman" panose="02020603050405020304" pitchFamily="18" charset="0"/>
              </a:rPr>
              <a:t>Processus</a:t>
            </a:r>
            <a:r>
              <a:rPr lang="sr-Latn-RS" altLang="sr-Latn-RS" sz="2400" b="1" dirty="0">
                <a:latin typeface="Times New Roman" panose="02020603050405020304" pitchFamily="18" charset="0"/>
                <a:cs typeface="Times New Roman" panose="02020603050405020304" pitchFamily="18" charset="0"/>
              </a:rPr>
              <a:t> </a:t>
            </a:r>
            <a:r>
              <a:rPr lang="sr-Latn-RS" altLang="sr-Latn-RS" sz="2400" b="1" dirty="0" err="1">
                <a:latin typeface="Times New Roman" panose="02020603050405020304" pitchFamily="18" charset="0"/>
                <a:cs typeface="Times New Roman" panose="02020603050405020304" pitchFamily="18" charset="0"/>
              </a:rPr>
              <a:t>articularis</a:t>
            </a:r>
            <a:r>
              <a:rPr lang="sr-Latn-RS" altLang="sr-Latn-RS" sz="2400" b="1" dirty="0">
                <a:latin typeface="Times New Roman" panose="02020603050405020304" pitchFamily="18" charset="0"/>
                <a:cs typeface="Times New Roman" panose="02020603050405020304" pitchFamily="18" charset="0"/>
              </a:rPr>
              <a:t> </a:t>
            </a:r>
            <a:r>
              <a:rPr lang="sr-Latn-RS" altLang="sr-Latn-RS" sz="2400" b="1" dirty="0" err="1">
                <a:latin typeface="Times New Roman" panose="02020603050405020304" pitchFamily="18" charset="0"/>
                <a:cs typeface="Times New Roman" panose="02020603050405020304" pitchFamily="18" charset="0"/>
              </a:rPr>
              <a:t>superior</a:t>
            </a:r>
            <a:br>
              <a:rPr lang="en-GB" altLang="sr-Latn-RS" sz="24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articulates with processus </a:t>
            </a:r>
            <a:r>
              <a:rPr lang="en-GB" altLang="sr-Latn-RS" sz="2000" dirty="0" err="1">
                <a:latin typeface="Times New Roman" panose="02020603050405020304" pitchFamily="18" charset="0"/>
                <a:cs typeface="Times New Roman" panose="02020603050405020304" pitchFamily="18" charset="0"/>
              </a:rPr>
              <a:t>articularis</a:t>
            </a:r>
            <a:r>
              <a:rPr lang="en-GB" altLang="sr-Latn-RS" sz="2000" dirty="0">
                <a:latin typeface="Times New Roman" panose="02020603050405020304" pitchFamily="18" charset="0"/>
                <a:cs typeface="Times New Roman" panose="02020603050405020304" pitchFamily="18" charset="0"/>
              </a:rPr>
              <a:t> inferior of upper vertebra</a:t>
            </a:r>
            <a:endParaRPr lang="sr-Latn-RS" altLang="sr-Latn-RS" sz="800" dirty="0">
              <a:latin typeface="Times New Roman" panose="02020603050405020304" pitchFamily="18" charset="0"/>
              <a:cs typeface="Times New Roman" panose="02020603050405020304" pitchFamily="18" charset="0"/>
            </a:endParaRPr>
          </a:p>
          <a:p>
            <a:r>
              <a:rPr lang="sr-Latn-RS" altLang="sr-Latn-RS" sz="2400" b="1" dirty="0" err="1">
                <a:latin typeface="Times New Roman" panose="02020603050405020304" pitchFamily="18" charset="0"/>
                <a:cs typeface="Times New Roman" panose="02020603050405020304" pitchFamily="18" charset="0"/>
              </a:rPr>
              <a:t>Processus</a:t>
            </a:r>
            <a:r>
              <a:rPr lang="sr-Latn-RS" altLang="sr-Latn-RS" sz="2400" b="1" dirty="0">
                <a:latin typeface="Times New Roman" panose="02020603050405020304" pitchFamily="18" charset="0"/>
                <a:cs typeface="Times New Roman" panose="02020603050405020304" pitchFamily="18" charset="0"/>
              </a:rPr>
              <a:t> </a:t>
            </a:r>
            <a:r>
              <a:rPr lang="sr-Latn-RS" altLang="sr-Latn-RS" sz="2400" b="1" dirty="0" err="1">
                <a:latin typeface="Times New Roman" panose="02020603050405020304" pitchFamily="18" charset="0"/>
                <a:cs typeface="Times New Roman" panose="02020603050405020304" pitchFamily="18" charset="0"/>
              </a:rPr>
              <a:t>articularis</a:t>
            </a:r>
            <a:r>
              <a:rPr lang="sr-Latn-RS" altLang="sr-Latn-RS" sz="2400" b="1" dirty="0">
                <a:latin typeface="Times New Roman" panose="02020603050405020304" pitchFamily="18" charset="0"/>
                <a:cs typeface="Times New Roman" panose="02020603050405020304" pitchFamily="18" charset="0"/>
              </a:rPr>
              <a:t> </a:t>
            </a:r>
            <a:r>
              <a:rPr lang="sr-Latn-RS" altLang="sr-Latn-RS" sz="2400" b="1" dirty="0" err="1">
                <a:latin typeface="Times New Roman" panose="02020603050405020304" pitchFamily="18" charset="0"/>
                <a:cs typeface="Times New Roman" panose="02020603050405020304" pitchFamily="18" charset="0"/>
              </a:rPr>
              <a:t>inferior</a:t>
            </a:r>
            <a:br>
              <a:rPr lang="en-GB" altLang="sr-Latn-RS" sz="24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articulates with processus </a:t>
            </a:r>
            <a:r>
              <a:rPr lang="en-GB" altLang="sr-Latn-RS" sz="2000" dirty="0" err="1">
                <a:latin typeface="Times New Roman" panose="02020603050405020304" pitchFamily="18" charset="0"/>
                <a:cs typeface="Times New Roman" panose="02020603050405020304" pitchFamily="18" charset="0"/>
              </a:rPr>
              <a:t>articularis</a:t>
            </a:r>
            <a:r>
              <a:rPr lang="en-GB" altLang="sr-Latn-RS" sz="2000" dirty="0">
                <a:latin typeface="Times New Roman" panose="02020603050405020304" pitchFamily="18" charset="0"/>
                <a:cs typeface="Times New Roman" panose="02020603050405020304" pitchFamily="18" charset="0"/>
              </a:rPr>
              <a:t> superior of lower vertebra</a:t>
            </a:r>
            <a:endParaRPr lang="sr-Latn-RS" altLang="sr-Latn-RS" sz="2000" b="1" dirty="0">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l="22852" t="44061" r="41406" b="22186"/>
          <a:stretch>
            <a:fillRect/>
          </a:stretch>
        </p:blipFill>
        <p:spPr bwMode="auto">
          <a:xfrm>
            <a:off x="285750" y="1428750"/>
            <a:ext cx="4792663"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2"/>
          <p:cNvPicPr>
            <a:picLocks noChangeAspect="1" noChangeArrowheads="1"/>
          </p:cNvPicPr>
          <p:nvPr/>
        </p:nvPicPr>
        <p:blipFill>
          <a:blip r:embed="rId2">
            <a:extLst>
              <a:ext uri="{28A0092B-C50C-407E-A947-70E740481C1C}">
                <a14:useLocalDpi xmlns:a14="http://schemas.microsoft.com/office/drawing/2010/main" val="0"/>
              </a:ext>
            </a:extLst>
          </a:blip>
          <a:srcRect l="59766" t="44061" r="4492" b="22186"/>
          <a:stretch>
            <a:fillRect/>
          </a:stretch>
        </p:blipFill>
        <p:spPr bwMode="auto">
          <a:xfrm>
            <a:off x="4143375" y="3571875"/>
            <a:ext cx="4792663"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TextBox 3"/>
          <p:cNvSpPr txBox="1">
            <a:spLocks noChangeArrowheads="1"/>
          </p:cNvSpPr>
          <p:nvPr/>
        </p:nvSpPr>
        <p:spPr bwMode="auto">
          <a:xfrm>
            <a:off x="2357438" y="285750"/>
            <a:ext cx="2992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sr-Latn-CS" altLang="en-US" sz="2400" b="1" dirty="0" err="1">
                <a:cs typeface="Arial" panose="020B0604020202020204" pitchFamily="34" charset="0"/>
              </a:rPr>
              <a:t>Vertebra</a:t>
            </a:r>
            <a:r>
              <a:rPr lang="sr-Latn-CS" altLang="en-US" sz="2400" b="1" dirty="0">
                <a:cs typeface="Arial" panose="020B0604020202020204" pitchFamily="34" charset="0"/>
              </a:rPr>
              <a:t> </a:t>
            </a:r>
            <a:r>
              <a:rPr lang="sr-Latn-CS" altLang="en-US" sz="2400" b="1" dirty="0" err="1">
                <a:cs typeface="Arial" panose="020B0604020202020204" pitchFamily="34" charset="0"/>
              </a:rPr>
              <a:t>cervicalis</a:t>
            </a:r>
            <a:endParaRPr lang="sr-Latn-CS" altLang="en-US" sz="2400" b="1" dirty="0">
              <a:cs typeface="Arial" panose="020B0604020202020204" pitchFamily="34" charset="0"/>
            </a:endParaRPr>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152400"/>
            <a:ext cx="8229600" cy="539750"/>
          </a:xfrm>
        </p:spPr>
        <p:txBody>
          <a:bodyPr/>
          <a:lstStyle/>
          <a:p>
            <a:pPr algn="ctr"/>
            <a:r>
              <a:rPr lang="sr-Latn-RS" altLang="sr-Latn-RS" b="1" dirty="0">
                <a:latin typeface="Times New Roman" panose="02020603050405020304" pitchFamily="18" charset="0"/>
                <a:cs typeface="Times New Roman" panose="02020603050405020304" pitchFamily="18" charset="0"/>
              </a:rPr>
              <a:t>ATLAS</a:t>
            </a:r>
            <a:r>
              <a:rPr lang="en-GB" altLang="sr-Latn-RS" b="1" dirty="0">
                <a:latin typeface="Times New Roman" panose="02020603050405020304" pitchFamily="18" charset="0"/>
                <a:cs typeface="Times New Roman" panose="02020603050405020304" pitchFamily="18" charset="0"/>
              </a:rPr>
              <a:t> – THE 1</a:t>
            </a:r>
            <a:r>
              <a:rPr lang="en-GB" altLang="sr-Latn-RS" b="1" baseline="30000" dirty="0">
                <a:latin typeface="Times New Roman" panose="02020603050405020304" pitchFamily="18" charset="0"/>
                <a:cs typeface="Times New Roman" panose="02020603050405020304" pitchFamily="18" charset="0"/>
              </a:rPr>
              <a:t>ST</a:t>
            </a:r>
            <a:r>
              <a:rPr lang="en-GB" altLang="sr-Latn-RS" b="1" dirty="0">
                <a:latin typeface="Times New Roman" panose="02020603050405020304" pitchFamily="18" charset="0"/>
                <a:cs typeface="Times New Roman" panose="02020603050405020304" pitchFamily="18" charset="0"/>
              </a:rPr>
              <a:t> CERVICAL VERTEBRA</a:t>
            </a:r>
            <a:endParaRPr lang="sr-Latn-RS" altLang="sr-Latn-RS" b="1" dirty="0">
              <a:latin typeface="Times New Roman" panose="02020603050405020304" pitchFamily="18" charset="0"/>
              <a:cs typeface="Times New Roman" panose="02020603050405020304" pitchFamily="18" charset="0"/>
            </a:endParaRPr>
          </a:p>
        </p:txBody>
      </p:sp>
      <p:sp>
        <p:nvSpPr>
          <p:cNvPr id="64515" name="Content Placeholder 2"/>
          <p:cNvSpPr>
            <a:spLocks noGrp="1"/>
          </p:cNvSpPr>
          <p:nvPr>
            <p:ph sz="half" idx="1"/>
          </p:nvPr>
        </p:nvSpPr>
        <p:spPr>
          <a:xfrm>
            <a:off x="0" y="692150"/>
            <a:ext cx="9144000" cy="6013450"/>
          </a:xfrm>
        </p:spPr>
        <p:txBody>
          <a:bodyPr/>
          <a:lstStyle/>
          <a:p>
            <a:r>
              <a:rPr lang="en-GB" sz="2000" dirty="0">
                <a:latin typeface="Times New Roman" panose="02020603050405020304" pitchFamily="18" charset="0"/>
                <a:cs typeface="Times New Roman" panose="02020603050405020304" pitchFamily="18" charset="0"/>
              </a:rPr>
              <a:t>The atlas lacks a body and a spinous process. Essentially, it is a ring of bone consisting of anterior and posterior arches, plus a lateral mass on each side. </a:t>
            </a:r>
          </a:p>
          <a:p>
            <a:r>
              <a:rPr lang="en-GB" sz="2000" dirty="0">
                <a:latin typeface="Times New Roman" panose="02020603050405020304" pitchFamily="18" charset="0"/>
                <a:cs typeface="Times New Roman" panose="02020603050405020304" pitchFamily="18" charset="0"/>
              </a:rPr>
              <a:t>Each lateral mass has articular facets on both its superior and inferior surfaces. The superior articular facets receive the occipital condyles of the skull. Thus, they “carry” the skull, just as the giant Atlas supported the heavens in Greek mythology. These joints participate in flexion and extension of the head on the neck, as when you nod “yes.” </a:t>
            </a:r>
          </a:p>
          <a:p>
            <a:r>
              <a:rPr lang="en-GB" sz="2000" dirty="0">
                <a:latin typeface="Times New Roman" panose="02020603050405020304" pitchFamily="18" charset="0"/>
                <a:cs typeface="Times New Roman" panose="02020603050405020304" pitchFamily="18" charset="0"/>
              </a:rPr>
              <a:t>The inferior articular facets form joints with the axis</a:t>
            </a:r>
            <a:endParaRPr lang="sr-Latn-RS" altLang="sr-Latn-RS" sz="2000" b="1" dirty="0">
              <a:latin typeface="Times New Roman" panose="02020603050405020304" pitchFamily="18" charset="0"/>
              <a:cs typeface="Times New Roman" panose="02020603050405020304" pitchFamily="18" charset="0"/>
            </a:endParaRPr>
          </a:p>
        </p:txBody>
      </p:sp>
      <p:pic>
        <p:nvPicPr>
          <p:cNvPr id="64516" name="Picture 3"/>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008" t="20966" r="3320" b="48761"/>
          <a:stretch/>
        </p:blipFill>
        <p:spPr>
          <a:xfrm>
            <a:off x="1763688" y="3315589"/>
            <a:ext cx="5925604" cy="3542411"/>
          </a:xfrm>
          <a:noFill/>
        </p:spPr>
      </p:pic>
    </p:spTree>
  </p:cSld>
  <p:clrMapOvr>
    <a:masterClrMapping/>
  </p:clrMapOvr>
  <p:transition spd="slow">
    <p:split orient="ver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BCC11-61F7-87B6-35C4-CDD936346DBC}"/>
            </a:ext>
          </a:extLst>
        </p:cNvPr>
        <p:cNvGrpSpPr/>
        <p:nvPr/>
      </p:nvGrpSpPr>
      <p:grpSpPr>
        <a:xfrm>
          <a:off x="0" y="0"/>
          <a:ext cx="0" cy="0"/>
          <a:chOff x="0" y="0"/>
          <a:chExt cx="0" cy="0"/>
        </a:xfrm>
      </p:grpSpPr>
      <p:sp>
        <p:nvSpPr>
          <p:cNvPr id="64514" name="Title 1">
            <a:extLst>
              <a:ext uri="{FF2B5EF4-FFF2-40B4-BE49-F238E27FC236}">
                <a16:creationId xmlns:a16="http://schemas.microsoft.com/office/drawing/2014/main" id="{4CA9FF18-4EB0-21B0-1A36-2CA8B29A6C66}"/>
              </a:ext>
            </a:extLst>
          </p:cNvPr>
          <p:cNvSpPr>
            <a:spLocks noGrp="1"/>
          </p:cNvSpPr>
          <p:nvPr>
            <p:ph type="title"/>
          </p:nvPr>
        </p:nvSpPr>
        <p:spPr>
          <a:xfrm>
            <a:off x="457200" y="152400"/>
            <a:ext cx="8229600" cy="539750"/>
          </a:xfrm>
        </p:spPr>
        <p:txBody>
          <a:bodyPr/>
          <a:lstStyle/>
          <a:p>
            <a:pPr algn="ctr"/>
            <a:r>
              <a:rPr lang="sr-Latn-RS" altLang="sr-Latn-RS" b="1" dirty="0">
                <a:latin typeface="Times New Roman" panose="02020603050405020304" pitchFamily="18" charset="0"/>
                <a:cs typeface="Times New Roman" panose="02020603050405020304" pitchFamily="18" charset="0"/>
              </a:rPr>
              <a:t>ATLAS</a:t>
            </a:r>
            <a:r>
              <a:rPr lang="en-GB" altLang="sr-Latn-RS" b="1" dirty="0">
                <a:latin typeface="Times New Roman" panose="02020603050405020304" pitchFamily="18" charset="0"/>
                <a:cs typeface="Times New Roman" panose="02020603050405020304" pitchFamily="18" charset="0"/>
              </a:rPr>
              <a:t> – THE 1</a:t>
            </a:r>
            <a:r>
              <a:rPr lang="en-GB" altLang="sr-Latn-RS" b="1" baseline="30000" dirty="0">
                <a:latin typeface="Times New Roman" panose="02020603050405020304" pitchFamily="18" charset="0"/>
                <a:cs typeface="Times New Roman" panose="02020603050405020304" pitchFamily="18" charset="0"/>
              </a:rPr>
              <a:t>ST</a:t>
            </a:r>
            <a:r>
              <a:rPr lang="en-GB" altLang="sr-Latn-RS" b="1" dirty="0">
                <a:latin typeface="Times New Roman" panose="02020603050405020304" pitchFamily="18" charset="0"/>
                <a:cs typeface="Times New Roman" panose="02020603050405020304" pitchFamily="18" charset="0"/>
              </a:rPr>
              <a:t> CERVICAL VERTEBRA</a:t>
            </a:r>
            <a:endParaRPr lang="sr-Latn-RS" altLang="sr-Latn-RS" b="1" dirty="0">
              <a:latin typeface="Times New Roman" panose="02020603050405020304" pitchFamily="18" charset="0"/>
              <a:cs typeface="Times New Roman" panose="02020603050405020304" pitchFamily="18" charset="0"/>
            </a:endParaRPr>
          </a:p>
        </p:txBody>
      </p:sp>
      <p:sp>
        <p:nvSpPr>
          <p:cNvPr id="64515" name="Content Placeholder 2">
            <a:extLst>
              <a:ext uri="{FF2B5EF4-FFF2-40B4-BE49-F238E27FC236}">
                <a16:creationId xmlns:a16="http://schemas.microsoft.com/office/drawing/2014/main" id="{05C899DF-9744-0540-B563-C4F80760013F}"/>
              </a:ext>
            </a:extLst>
          </p:cNvPr>
          <p:cNvSpPr>
            <a:spLocks noGrp="1"/>
          </p:cNvSpPr>
          <p:nvPr>
            <p:ph sz="half" idx="1"/>
          </p:nvPr>
        </p:nvSpPr>
        <p:spPr>
          <a:xfrm>
            <a:off x="0" y="692150"/>
            <a:ext cx="8820472" cy="6013450"/>
          </a:xfrm>
        </p:spPr>
        <p:txBody>
          <a:bodyPr/>
          <a:lstStyle/>
          <a:p>
            <a:r>
              <a:rPr lang="sr-Latn-RS" altLang="sr-Latn-RS" sz="2000" b="1" dirty="0" err="1">
                <a:latin typeface="Times New Roman" panose="02020603050405020304" pitchFamily="18" charset="0"/>
                <a:cs typeface="Times New Roman" panose="02020603050405020304" pitchFamily="18" charset="0"/>
              </a:rPr>
              <a:t>Arcus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anterior</a:t>
            </a:r>
            <a:r>
              <a:rPr lang="en-GB" altLang="sr-Latn-RS" sz="2000" b="1" dirty="0">
                <a:latin typeface="Times New Roman" panose="02020603050405020304" pitchFamily="18" charset="0"/>
                <a:cs typeface="Times New Roman" panose="02020603050405020304" pitchFamily="18" charset="0"/>
              </a:rPr>
              <a:t> (anterior arch)</a:t>
            </a:r>
            <a:endParaRPr lang="sr-Latn-RS" altLang="sr-Latn-RS" sz="2000" b="1"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Anterior surface</a:t>
            </a:r>
            <a:r>
              <a:rPr lang="sr-Cyrl-R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there is </a:t>
            </a:r>
            <a:r>
              <a:rPr lang="sr-Latn-RS" altLang="sr-Latn-RS" sz="2000" u="sng" dirty="0" err="1">
                <a:latin typeface="Times New Roman" panose="02020603050405020304" pitchFamily="18" charset="0"/>
                <a:cs typeface="Times New Roman" panose="02020603050405020304" pitchFamily="18" charset="0"/>
              </a:rPr>
              <a:t>Tuberculum</a:t>
            </a:r>
            <a:r>
              <a:rPr lang="sr-Latn-RS" altLang="sr-Latn-RS" sz="2000" u="sng" dirty="0">
                <a:latin typeface="Times New Roman" panose="02020603050405020304" pitchFamily="18" charset="0"/>
                <a:cs typeface="Times New Roman" panose="02020603050405020304" pitchFamily="18" charset="0"/>
              </a:rPr>
              <a:t> </a:t>
            </a:r>
            <a:r>
              <a:rPr lang="sr-Latn-RS" altLang="sr-Latn-RS" sz="2000" u="sng" dirty="0" err="1">
                <a:latin typeface="Times New Roman" panose="02020603050405020304" pitchFamily="18" charset="0"/>
                <a:cs typeface="Times New Roman" panose="02020603050405020304" pitchFamily="18" charset="0"/>
              </a:rPr>
              <a:t>anterius</a:t>
            </a:r>
            <a:r>
              <a:rPr lang="sr-Latn-RS" altLang="sr-Latn-RS" sz="2000" u="sng"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attachment of</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lig</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longitudinale</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anterius</a:t>
            </a:r>
            <a:endParaRPr lang="sr-Latn-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Posterior surface</a:t>
            </a:r>
            <a:r>
              <a:rPr lang="sr-Cyrl-R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there is </a:t>
            </a:r>
            <a:r>
              <a:rPr lang="sr-Latn-RS" altLang="sr-Latn-RS" sz="2000" u="sng" dirty="0" err="1">
                <a:latin typeface="Times New Roman" panose="02020603050405020304" pitchFamily="18" charset="0"/>
                <a:cs typeface="Times New Roman" panose="02020603050405020304" pitchFamily="18" charset="0"/>
              </a:rPr>
              <a:t>Fovea</a:t>
            </a:r>
            <a:r>
              <a:rPr lang="sr-Latn-RS" altLang="sr-Latn-RS" sz="2000" u="sng" dirty="0">
                <a:latin typeface="Times New Roman" panose="02020603050405020304" pitchFamily="18" charset="0"/>
                <a:cs typeface="Times New Roman" panose="02020603050405020304" pitchFamily="18" charset="0"/>
              </a:rPr>
              <a:t> </a:t>
            </a:r>
            <a:r>
              <a:rPr lang="sr-Latn-RS" altLang="sr-Latn-RS" sz="2000" u="sng" dirty="0" err="1">
                <a:latin typeface="Times New Roman" panose="02020603050405020304" pitchFamily="18" charset="0"/>
                <a:cs typeface="Times New Roman" panose="02020603050405020304" pitchFamily="18" charset="0"/>
              </a:rPr>
              <a:t>dentis</a:t>
            </a:r>
            <a:r>
              <a:rPr lang="en-GB" altLang="sr-Latn-RS" sz="2000" u="sng"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joint with dens of axis</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Superior border</a:t>
            </a:r>
            <a:r>
              <a:rPr lang="sr-Cyrl-R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 for attachment of</a:t>
            </a:r>
            <a:br>
              <a:rPr lang="en-GB" altLang="sr-Latn-RS" sz="2000" dirty="0">
                <a:latin typeface="Times New Roman" panose="02020603050405020304" pitchFamily="18" charset="0"/>
                <a:cs typeface="Times New Roman" panose="02020603050405020304" pitchFamily="18" charset="0"/>
              </a:rPr>
            </a:br>
            <a:r>
              <a:rPr lang="sr-Latn-RS" altLang="sr-Latn-RS" sz="2000" dirty="0">
                <a:latin typeface="Times New Roman" panose="02020603050405020304" pitchFamily="18" charset="0"/>
                <a:cs typeface="Times New Roman" panose="02020603050405020304" pitchFamily="18" charset="0"/>
              </a:rPr>
              <a:t>membrana </a:t>
            </a:r>
            <a:r>
              <a:rPr lang="sr-Latn-RS" altLang="sr-Latn-RS" sz="2000" dirty="0" err="1">
                <a:latin typeface="Times New Roman" panose="02020603050405020304" pitchFamily="18" charset="0"/>
                <a:cs typeface="Times New Roman" panose="02020603050405020304" pitchFamily="18" charset="0"/>
              </a:rPr>
              <a:t>atlantooccipitalis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ant</a:t>
            </a:r>
            <a:r>
              <a:rPr lang="en-GB" altLang="sr-Latn-RS" sz="2000" dirty="0" err="1">
                <a:latin typeface="Times New Roman" panose="02020603050405020304" pitchFamily="18" charset="0"/>
                <a:cs typeface="Times New Roman" panose="02020603050405020304" pitchFamily="18" charset="0"/>
              </a:rPr>
              <a:t>erius</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Inferior border</a:t>
            </a:r>
            <a:r>
              <a:rPr lang="sr-Cyrl-R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 for attachment of </a:t>
            </a:r>
            <a:br>
              <a:rPr lang="en-GB" altLang="sr-Latn-RS" sz="2000" dirty="0">
                <a:latin typeface="Times New Roman" panose="02020603050405020304" pitchFamily="18" charset="0"/>
                <a:cs typeface="Times New Roman" panose="02020603050405020304" pitchFamily="18" charset="0"/>
              </a:rPr>
            </a:br>
            <a:r>
              <a:rPr lang="sr-Latn-RS" altLang="sr-Latn-RS" sz="2000" dirty="0" err="1">
                <a:latin typeface="Times New Roman" panose="02020603050405020304" pitchFamily="18" charset="0"/>
                <a:cs typeface="Times New Roman" panose="02020603050405020304" pitchFamily="18" charset="0"/>
              </a:rPr>
              <a:t>lig</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atlantoaxiale</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ant</a:t>
            </a:r>
            <a:r>
              <a:rPr lang="sr-Latn-RS" altLang="sr-Latn-RS" sz="2000" dirty="0">
                <a:latin typeface="Times New Roman" panose="02020603050405020304" pitchFamily="18" charset="0"/>
                <a:cs typeface="Times New Roman" panose="02020603050405020304" pitchFamily="18" charset="0"/>
              </a:rPr>
              <a:t>.</a:t>
            </a:r>
          </a:p>
          <a:p>
            <a:r>
              <a:rPr lang="sr-Latn-RS" altLang="sr-Latn-RS" sz="2000" b="1" dirty="0" err="1">
                <a:latin typeface="Times New Roman" panose="02020603050405020304" pitchFamily="18" charset="0"/>
                <a:cs typeface="Times New Roman" panose="02020603050405020304" pitchFamily="18" charset="0"/>
              </a:rPr>
              <a:t>Massa</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lateralis</a:t>
            </a:r>
            <a:r>
              <a:rPr lang="sr-Latn-RS" altLang="sr-Latn-RS" sz="2000" b="1" dirty="0">
                <a:latin typeface="Times New Roman" panose="02020603050405020304" pitchFamily="18" charset="0"/>
                <a:cs typeface="Times New Roman" panose="02020603050405020304" pitchFamily="18" charset="0"/>
              </a:rPr>
              <a:t>:</a:t>
            </a:r>
          </a:p>
          <a:p>
            <a:r>
              <a:rPr lang="en-GB" altLang="sr-Latn-RS" sz="2000" dirty="0">
                <a:latin typeface="Times New Roman" panose="02020603050405020304" pitchFamily="18" charset="0"/>
                <a:cs typeface="Times New Roman" panose="02020603050405020304" pitchFamily="18" charset="0"/>
              </a:rPr>
              <a:t>Superior surface</a:t>
            </a:r>
            <a:r>
              <a:rPr lang="sr-Cyrl-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facies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articularis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superior</a:t>
            </a:r>
            <a:r>
              <a:rPr lang="en-GB" altLang="sr-Latn-RS" sz="2000" dirty="0">
                <a:latin typeface="Times New Roman" panose="02020603050405020304" pitchFamily="18" charset="0"/>
                <a:cs typeface="Times New Roman" panose="02020603050405020304" pitchFamily="18" charset="0"/>
              </a:rPr>
              <a:t> for articulation with condyle of occipital bone</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Facies inferior</a:t>
            </a:r>
            <a:r>
              <a:rPr lang="sr-Cyrl-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facies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articularis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inferior</a:t>
            </a:r>
            <a:r>
              <a:rPr lang="en-GB" altLang="sr-Latn-RS" sz="2000" dirty="0">
                <a:latin typeface="Times New Roman" panose="02020603050405020304" pitchFamily="18" charset="0"/>
                <a:cs typeface="Times New Roman" panose="02020603050405020304" pitchFamily="18" charset="0"/>
              </a:rPr>
              <a:t> for articulation with the body of axis</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Lateral surface</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borders medially </a:t>
            </a:r>
            <a:r>
              <a:rPr lang="sr-Latn-RS" altLang="sr-Latn-RS" sz="2000" dirty="0" err="1">
                <a:latin typeface="Times New Roman" panose="02020603050405020304" pitchFamily="18" charset="0"/>
                <a:cs typeface="Times New Roman" panose="02020603050405020304" pitchFamily="18" charset="0"/>
              </a:rPr>
              <a:t>foramen</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processus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transversi</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Medial surface</a:t>
            </a:r>
            <a:r>
              <a:rPr lang="sr-Cyrl-RS" altLang="sr-Latn-RS" sz="2000" dirty="0">
                <a:latin typeface="Times New Roman" panose="02020603050405020304" pitchFamily="18" charset="0"/>
                <a:cs typeface="Times New Roman" panose="02020603050405020304" pitchFamily="18" charset="0"/>
              </a:rPr>
              <a:t>:</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borders laterally foramen </a:t>
            </a:r>
            <a:r>
              <a:rPr lang="en-GB" altLang="sr-Latn-RS" sz="2000" dirty="0" err="1">
                <a:latin typeface="Times New Roman" panose="02020603050405020304" pitchFamily="18" charset="0"/>
                <a:cs typeface="Times New Roman" panose="02020603050405020304" pitchFamily="18" charset="0"/>
              </a:rPr>
              <a:t>vertebrale</a:t>
            </a:r>
            <a:r>
              <a:rPr lang="en-GB" altLang="sr-Latn-RS" sz="2000" dirty="0">
                <a:latin typeface="Times New Roman" panose="02020603050405020304" pitchFamily="18" charset="0"/>
                <a:cs typeface="Times New Roman" panose="02020603050405020304" pitchFamily="18" charset="0"/>
              </a:rPr>
              <a:t> and is for attachment of </a:t>
            </a:r>
            <a:r>
              <a:rPr lang="sr-Latn-RS" altLang="sr-Latn-RS" sz="2000" dirty="0" err="1">
                <a:latin typeface="Times New Roman" panose="02020603050405020304" pitchFamily="18" charset="0"/>
                <a:cs typeface="Times New Roman" panose="02020603050405020304" pitchFamily="18" charset="0"/>
              </a:rPr>
              <a:t>lig.transversum</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atlantis</a:t>
            </a:r>
            <a:endParaRPr lang="sr-Cyrl-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Anterior and posterior surface: origin of anterior and posterior arch (arcus)</a:t>
            </a:r>
            <a:endParaRPr lang="sr-Latn-RS" altLang="sr-Latn-RS" sz="2000" dirty="0">
              <a:latin typeface="Times New Roman" panose="02020603050405020304" pitchFamily="18" charset="0"/>
              <a:cs typeface="Times New Roman" panose="02020603050405020304" pitchFamily="18" charset="0"/>
            </a:endParaRPr>
          </a:p>
        </p:txBody>
      </p:sp>
      <p:pic>
        <p:nvPicPr>
          <p:cNvPr id="64516" name="Picture 3">
            <a:extLst>
              <a:ext uri="{FF2B5EF4-FFF2-40B4-BE49-F238E27FC236}">
                <a16:creationId xmlns:a16="http://schemas.microsoft.com/office/drawing/2014/main" id="{DD231509-6176-EC33-818F-FA7C4E158A7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58008" t="20966" r="3320" b="44687"/>
          <a:stretch>
            <a:fillRect/>
          </a:stretch>
        </p:blipFill>
        <p:spPr>
          <a:xfrm>
            <a:off x="5436096" y="1844824"/>
            <a:ext cx="3606800" cy="2446338"/>
          </a:xfrm>
          <a:noFill/>
        </p:spPr>
      </p:pic>
    </p:spTree>
    <p:extLst>
      <p:ext uri="{BB962C8B-B14F-4D97-AF65-F5344CB8AC3E}">
        <p14:creationId xmlns:p14="http://schemas.microsoft.com/office/powerpoint/2010/main" val="350308899"/>
      </p:ext>
    </p:extLst>
  </p:cSld>
  <p:clrMapOvr>
    <a:masterClrMapping/>
  </p:clrMapOvr>
  <p:transition spd="slow">
    <p:split orient="vert"/>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152400"/>
            <a:ext cx="8229600" cy="468313"/>
          </a:xfrm>
        </p:spPr>
        <p:txBody>
          <a:bodyPr/>
          <a:lstStyle/>
          <a:p>
            <a:pPr algn="ctr"/>
            <a:r>
              <a:rPr lang="sr-Latn-RS" altLang="sr-Latn-RS" b="1">
                <a:latin typeface="Times New Roman" panose="02020603050405020304" pitchFamily="18" charset="0"/>
                <a:cs typeface="Times New Roman" panose="02020603050405020304" pitchFamily="18" charset="0"/>
              </a:rPr>
              <a:t>ATLAS</a:t>
            </a:r>
            <a:endParaRPr lang="sr-Latn-RS" altLang="sr-Latn-RS"/>
          </a:p>
        </p:txBody>
      </p:sp>
      <p:sp>
        <p:nvSpPr>
          <p:cNvPr id="65539" name="Content Placeholder 2"/>
          <p:cNvSpPr>
            <a:spLocks noGrp="1"/>
          </p:cNvSpPr>
          <p:nvPr>
            <p:ph sz="half" idx="1"/>
          </p:nvPr>
        </p:nvSpPr>
        <p:spPr>
          <a:xfrm>
            <a:off x="62380" y="437832"/>
            <a:ext cx="8830100" cy="6420168"/>
          </a:xfrm>
        </p:spPr>
        <p:txBody>
          <a:bodyPr/>
          <a:lstStyle/>
          <a:p>
            <a:r>
              <a:rPr lang="sr-Latn-RS" altLang="sr-Latn-RS" sz="2000" b="1" dirty="0" err="1">
                <a:latin typeface="Times New Roman" panose="02020603050405020304" pitchFamily="18" charset="0"/>
                <a:cs typeface="Times New Roman" panose="02020603050405020304" pitchFamily="18" charset="0"/>
              </a:rPr>
              <a:t>Arcus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posterior</a:t>
            </a:r>
            <a:r>
              <a:rPr lang="en-GB" altLang="sr-Latn-RS" sz="2000" b="1" dirty="0">
                <a:latin typeface="Times New Roman" panose="02020603050405020304" pitchFamily="18" charset="0"/>
                <a:cs typeface="Times New Roman" panose="02020603050405020304" pitchFamily="18" charset="0"/>
              </a:rPr>
              <a:t> (posterior arch)</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Superior surface</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there is </a:t>
            </a:r>
            <a:r>
              <a:rPr lang="sr-Latn-RS" altLang="sr-Latn-RS" sz="2000" dirty="0" err="1">
                <a:latin typeface="Times New Roman" panose="02020603050405020304" pitchFamily="18" charset="0"/>
                <a:cs typeface="Times New Roman" panose="02020603050405020304" pitchFamily="18" charset="0"/>
              </a:rPr>
              <a:t>sulcus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arteriae</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vertebralis</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(groove of a. </a:t>
            </a:r>
            <a:r>
              <a:rPr lang="en-GB" altLang="sr-Latn-RS" sz="2000" dirty="0" err="1">
                <a:latin typeface="Times New Roman" panose="02020603050405020304" pitchFamily="18" charset="0"/>
                <a:cs typeface="Times New Roman" panose="02020603050405020304" pitchFamily="18" charset="0"/>
              </a:rPr>
              <a:t>vertebralis</a:t>
            </a:r>
            <a:r>
              <a:rPr lang="en-GB"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a.vertebralis</a:t>
            </a:r>
            <a:r>
              <a:rPr lang="en-GB" altLang="sr-Latn-RS" sz="2000" dirty="0">
                <a:latin typeface="Times New Roman" panose="02020603050405020304" pitchFamily="18" charset="0"/>
                <a:cs typeface="Times New Roman" panose="02020603050405020304" pitchFamily="18" charset="0"/>
              </a:rPr>
              <a:t> and</a:t>
            </a:r>
            <a:r>
              <a:rPr lang="sr-Latn-RS" altLang="sr-Latn-RS" sz="2000" dirty="0">
                <a:latin typeface="Times New Roman" panose="02020603050405020304" pitchFamily="18" charset="0"/>
                <a:cs typeface="Times New Roman" panose="02020603050405020304" pitchFamily="18" charset="0"/>
              </a:rPr>
              <a:t> n. </a:t>
            </a:r>
            <a:r>
              <a:rPr lang="en-GB" altLang="sr-Latn-RS" sz="2000" dirty="0">
                <a:latin typeface="Times New Roman" panose="02020603050405020304" pitchFamily="18" charset="0"/>
                <a:cs typeface="Times New Roman" panose="02020603050405020304" pitchFamily="18" charset="0"/>
              </a:rPr>
              <a:t>s</a:t>
            </a:r>
            <a:r>
              <a:rPr lang="sr-Latn-RS" altLang="sr-Latn-RS" sz="2000" dirty="0" err="1">
                <a:latin typeface="Times New Roman" panose="02020603050405020304" pitchFamily="18" charset="0"/>
                <a:cs typeface="Times New Roman" panose="02020603050405020304" pitchFamily="18" charset="0"/>
              </a:rPr>
              <a:t>uboccipitalis</a:t>
            </a:r>
            <a:r>
              <a:rPr lang="en-GB" altLang="sr-Latn-RS" sz="2000" dirty="0">
                <a:latin typeface="Times New Roman" panose="02020603050405020304" pitchFamily="18" charset="0"/>
                <a:cs typeface="Times New Roman" panose="02020603050405020304" pitchFamily="18" charset="0"/>
              </a:rPr>
              <a:t> run through this groove</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Inferior surface</a:t>
            </a:r>
            <a:endParaRPr lang="sr-Latn-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Anterior surface</a:t>
            </a:r>
            <a:r>
              <a:rPr lang="sr-Cyrl-R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 borders posteriorly foramen </a:t>
            </a:r>
            <a:r>
              <a:rPr lang="en-GB" altLang="sr-Latn-RS" sz="2000" dirty="0" err="1">
                <a:latin typeface="Times New Roman" panose="02020603050405020304" pitchFamily="18" charset="0"/>
                <a:cs typeface="Times New Roman" panose="02020603050405020304" pitchFamily="18" charset="0"/>
              </a:rPr>
              <a:t>vertebrale</a:t>
            </a:r>
            <a:r>
              <a:rPr lang="en-GB" altLang="sr-Latn-RS" sz="2000" dirty="0">
                <a:latin typeface="Times New Roman" panose="02020603050405020304" pitchFamily="18" charset="0"/>
                <a:cs typeface="Times New Roman" panose="02020603050405020304" pitchFamily="18" charset="0"/>
              </a:rPr>
              <a:t> </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Posterior surface</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with </a:t>
            </a:r>
            <a:r>
              <a:rPr lang="sr-Latn-RS" altLang="sr-Latn-RS" sz="2000" dirty="0" err="1">
                <a:latin typeface="Times New Roman" panose="02020603050405020304" pitchFamily="18" charset="0"/>
                <a:cs typeface="Times New Roman" panose="02020603050405020304" pitchFamily="18" charset="0"/>
              </a:rPr>
              <a:t>tuberculum</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posterius</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that is processus </a:t>
            </a:r>
            <a:r>
              <a:rPr lang="en-GB" altLang="sr-Latn-RS" sz="2000" dirty="0" err="1">
                <a:latin typeface="Times New Roman" panose="02020603050405020304" pitchFamily="18" charset="0"/>
                <a:cs typeface="Times New Roman" panose="02020603050405020304" pitchFamily="18" charset="0"/>
              </a:rPr>
              <a:t>spinosus</a:t>
            </a:r>
            <a:r>
              <a:rPr lang="en-GB" altLang="sr-Latn-RS" sz="2000" dirty="0">
                <a:latin typeface="Times New Roman" panose="02020603050405020304" pitchFamily="18" charset="0"/>
                <a:cs typeface="Times New Roman" panose="02020603050405020304" pitchFamily="18" charset="0"/>
              </a:rPr>
              <a:t> of atlas</a:t>
            </a:r>
            <a:r>
              <a:rPr lang="sr-Cyrl-R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lig.nuchae</a:t>
            </a:r>
            <a:r>
              <a:rPr lang="en-GB" altLang="sr-Latn-RS" sz="2000" dirty="0">
                <a:latin typeface="Times New Roman" panose="02020603050405020304" pitchFamily="18" charset="0"/>
                <a:cs typeface="Times New Roman" panose="02020603050405020304" pitchFamily="18" charset="0"/>
              </a:rPr>
              <a:t> attaches to this tuberculum</a:t>
            </a:r>
            <a:endParaRPr lang="sr-Latn-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Superior border</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attachment of </a:t>
            </a:r>
            <a:r>
              <a:rPr lang="sr-Latn-RS" altLang="sr-Latn-RS" sz="2000" dirty="0">
                <a:latin typeface="Times New Roman" panose="02020603050405020304" pitchFamily="18" charset="0"/>
                <a:cs typeface="Times New Roman" panose="02020603050405020304" pitchFamily="18" charset="0"/>
              </a:rPr>
              <a:t>membrana </a:t>
            </a:r>
            <a:r>
              <a:rPr lang="sr-Latn-RS" altLang="sr-Latn-RS" sz="2000" dirty="0" err="1">
                <a:latin typeface="Times New Roman" panose="02020603050405020304" pitchFamily="18" charset="0"/>
                <a:cs typeface="Times New Roman" panose="02020603050405020304" pitchFamily="18" charset="0"/>
              </a:rPr>
              <a:t>atlantooccipitalis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posterior</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Inferior border</a:t>
            </a:r>
            <a:r>
              <a:rPr lang="sr-Cyrl-RS" altLang="sr-Latn-RS" sz="2000" dirty="0">
                <a:latin typeface="Times New Roman" panose="02020603050405020304" pitchFamily="18" charset="0"/>
                <a:cs typeface="Times New Roman" panose="02020603050405020304" pitchFamily="18" charset="0"/>
              </a:rPr>
              <a:t>:</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attachment of </a:t>
            </a:r>
            <a:r>
              <a:rPr lang="sr-Latn-RS" altLang="sr-Latn-RS" sz="2000" dirty="0" err="1">
                <a:latin typeface="Times New Roman" panose="02020603050405020304" pitchFamily="18" charset="0"/>
                <a:cs typeface="Times New Roman" panose="02020603050405020304" pitchFamily="18" charset="0"/>
              </a:rPr>
              <a:t>lig.atlantoaxiale</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posterius</a:t>
            </a:r>
            <a:endParaRPr lang="sr-Latn-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Foramen</a:t>
            </a:r>
            <a:r>
              <a:rPr lang="sr-Latn-R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v</a:t>
            </a:r>
            <a:r>
              <a:rPr lang="sr-Latn-RS" altLang="sr-Latn-RS" sz="2000" b="1" dirty="0" err="1">
                <a:latin typeface="Times New Roman" panose="02020603050405020304" pitchFamily="18" charset="0"/>
                <a:cs typeface="Times New Roman" panose="02020603050405020304" pitchFamily="18" charset="0"/>
              </a:rPr>
              <a:t>ertebrale</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the greatest of all; pear shaped</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 Bordered by anterior arch anteriorly,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massa</a:t>
            </a:r>
            <a:r>
              <a:rPr lang="en-GB" altLang="sr-Latn-RS" sz="2000" dirty="0">
                <a:latin typeface="Times New Roman" panose="02020603050405020304" pitchFamily="18" charset="0"/>
                <a:cs typeface="Times New Roman" panose="02020603050405020304" pitchFamily="18" charset="0"/>
              </a:rPr>
              <a:t> lateralis laterally and posterior arch</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posteriorly</a:t>
            </a:r>
            <a:endParaRPr lang="sr-Cyrl-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transversus</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has foramen processus </a:t>
            </a:r>
            <a:r>
              <a:rPr lang="en-GB" altLang="sr-Latn-RS" sz="2000" dirty="0" err="1">
                <a:latin typeface="Times New Roman" panose="02020603050405020304" pitchFamily="18" charset="0"/>
                <a:cs typeface="Times New Roman" panose="02020603050405020304" pitchFamily="18" charset="0"/>
              </a:rPr>
              <a:t>transversi</a:t>
            </a:r>
            <a:r>
              <a:rPr lang="en-GB" altLang="sr-Latn-RS" sz="2000" dirty="0">
                <a:latin typeface="Times New Roman" panose="02020603050405020304" pitchFamily="18" charset="0"/>
                <a:cs typeface="Times New Roman" panose="02020603050405020304" pitchFamily="18" charset="0"/>
              </a:rPr>
              <a:t> for the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passage of a. </a:t>
            </a:r>
            <a:r>
              <a:rPr lang="en-GB" altLang="sr-Latn-RS" sz="2000" dirty="0" err="1">
                <a:latin typeface="Times New Roman" panose="02020603050405020304" pitchFamily="18" charset="0"/>
                <a:cs typeface="Times New Roman" panose="02020603050405020304" pitchFamily="18" charset="0"/>
              </a:rPr>
              <a:t>vertebralis</a:t>
            </a:r>
            <a:endParaRPr lang="en-GB"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does not have groove of spinal nerve</a:t>
            </a:r>
          </a:p>
          <a:p>
            <a:pPr marL="0" indent="0">
              <a:buNone/>
            </a:pPr>
            <a:endParaRPr lang="sr-Latn-RS" altLang="sr-Latn-RS" sz="2000" dirty="0">
              <a:latin typeface="Times New Roman" panose="02020603050405020304" pitchFamily="18" charset="0"/>
              <a:cs typeface="Times New Roman" panose="02020603050405020304" pitchFamily="18" charset="0"/>
            </a:endParaRPr>
          </a:p>
        </p:txBody>
      </p:sp>
      <p:pic>
        <p:nvPicPr>
          <p:cNvPr id="65540"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83175" y="4149080"/>
            <a:ext cx="3603625" cy="2449512"/>
          </a:xfrm>
        </p:spPr>
      </p:pic>
    </p:spTree>
  </p:cSld>
  <p:clrMapOvr>
    <a:masterClrMapping/>
  </p:clrMapOvr>
  <p:transition spd="slow">
    <p:split orient="vert"/>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2" name="Picture 3"/>
          <p:cNvPicPr>
            <a:picLocks noChangeAspect="1" noChangeArrowheads="1"/>
          </p:cNvPicPr>
          <p:nvPr/>
        </p:nvPicPr>
        <p:blipFill>
          <a:blip r:embed="rId2">
            <a:extLst>
              <a:ext uri="{28A0092B-C50C-407E-A947-70E740481C1C}">
                <a14:useLocalDpi xmlns:a14="http://schemas.microsoft.com/office/drawing/2010/main" val="0"/>
              </a:ext>
            </a:extLst>
          </a:blip>
          <a:srcRect l="21680" t="14999" r="44336" b="44687"/>
          <a:stretch>
            <a:fillRect/>
          </a:stretch>
        </p:blipFill>
        <p:spPr bwMode="auto">
          <a:xfrm>
            <a:off x="214313" y="857250"/>
            <a:ext cx="4557712" cy="3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3" name="Picture 3"/>
          <p:cNvPicPr>
            <a:picLocks noChangeAspect="1" noChangeArrowheads="1"/>
          </p:cNvPicPr>
          <p:nvPr/>
        </p:nvPicPr>
        <p:blipFill>
          <a:blip r:embed="rId2">
            <a:extLst>
              <a:ext uri="{28A0092B-C50C-407E-A947-70E740481C1C}">
                <a14:useLocalDpi xmlns:a14="http://schemas.microsoft.com/office/drawing/2010/main" val="0"/>
              </a:ext>
            </a:extLst>
          </a:blip>
          <a:srcRect l="58008" t="20966" r="3320" b="44687"/>
          <a:stretch>
            <a:fillRect/>
          </a:stretch>
        </p:blipFill>
        <p:spPr bwMode="auto">
          <a:xfrm>
            <a:off x="3714750" y="3714750"/>
            <a:ext cx="518636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Box 5"/>
          <p:cNvSpPr txBox="1">
            <a:spLocks noChangeArrowheads="1"/>
          </p:cNvSpPr>
          <p:nvPr/>
        </p:nvSpPr>
        <p:spPr bwMode="auto">
          <a:xfrm>
            <a:off x="2357438" y="285750"/>
            <a:ext cx="4906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sr-Latn-CS" altLang="en-US" sz="2400" b="1">
                <a:cs typeface="Arial" panose="020B0604020202020204" pitchFamily="34" charset="0"/>
              </a:rPr>
              <a:t>Vertebra cervicalis – C1 - ATLAS</a:t>
            </a:r>
          </a:p>
        </p:txBody>
      </p:sp>
    </p:spTree>
  </p:cSld>
  <p:clrMapOvr>
    <a:masterClrMapping/>
  </p:clrMapOvr>
  <p:transition spd="slow">
    <p:split orient="vert"/>
  </p:transition>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1094" t="43124" r="43164" b="23125"/>
          <a:stretch>
            <a:fillRect/>
          </a:stretch>
        </p:blipFill>
        <p:spPr>
          <a:xfrm>
            <a:off x="1835696" y="3040623"/>
            <a:ext cx="5925392" cy="3807370"/>
          </a:xfrm>
          <a:noFill/>
        </p:spPr>
      </p:pic>
      <p:sp>
        <p:nvSpPr>
          <p:cNvPr id="67586" name="Title 1"/>
          <p:cNvSpPr>
            <a:spLocks noGrp="1"/>
          </p:cNvSpPr>
          <p:nvPr>
            <p:ph type="title"/>
          </p:nvPr>
        </p:nvSpPr>
        <p:spPr>
          <a:xfrm>
            <a:off x="0" y="92074"/>
            <a:ext cx="9036050" cy="960661"/>
          </a:xfrm>
        </p:spPr>
        <p:txBody>
          <a:bodyPr/>
          <a:lstStyle/>
          <a:p>
            <a:pPr algn="ctr"/>
            <a:r>
              <a:rPr lang="sr-Latn-RS" altLang="sr-Latn-RS" sz="2800" b="1" dirty="0"/>
              <a:t>AXIS – EPISTROFEUS</a:t>
            </a:r>
            <a:r>
              <a:rPr lang="en-GB" altLang="sr-Latn-RS" sz="2800" b="1" dirty="0"/>
              <a:t> –THE 2</a:t>
            </a:r>
            <a:r>
              <a:rPr lang="en-GB" altLang="sr-Latn-RS" sz="2800" b="1" baseline="30000" dirty="0"/>
              <a:t>ND</a:t>
            </a:r>
            <a:r>
              <a:rPr lang="en-GB" altLang="sr-Latn-RS" sz="2800" b="1" dirty="0"/>
              <a:t> CERVICAL VERTEBRA</a:t>
            </a:r>
            <a:endParaRPr lang="sr-Latn-RS" altLang="sr-Latn-RS" sz="2800" b="1" dirty="0"/>
          </a:p>
        </p:txBody>
      </p:sp>
      <p:sp>
        <p:nvSpPr>
          <p:cNvPr id="67587" name="Content Placeholder 2"/>
          <p:cNvSpPr>
            <a:spLocks noGrp="1"/>
          </p:cNvSpPr>
          <p:nvPr>
            <p:ph sz="half" idx="1"/>
          </p:nvPr>
        </p:nvSpPr>
        <p:spPr>
          <a:xfrm>
            <a:off x="-44611" y="1268760"/>
            <a:ext cx="9125272" cy="3959969"/>
          </a:xfrm>
        </p:spPr>
        <p:txBody>
          <a:bodyPr/>
          <a:lstStyle/>
          <a:p>
            <a:r>
              <a:rPr lang="en-GB" sz="2000" dirty="0">
                <a:latin typeface="Times New Roman" panose="02020603050405020304" pitchFamily="18" charset="0"/>
                <a:cs typeface="Times New Roman" panose="02020603050405020304" pitchFamily="18" charset="0"/>
              </a:rPr>
              <a:t>The axis, which has a body, a spinous process, and the other typical vertebral processes, is not as specialized as the atlas. Its only unusual feature is the knoblike dens (“tooth”) projecting superiorly from its body. The dens is actually the “missing” body of the atlas that fuses with the axis during embryonic development. Cradled in the anterior arch of the atlas, the dens acts as a pivot for the rotation of the atlas and skull. Hence, this joint participates in rotating the head from side to side to indicate “no.”</a:t>
            </a:r>
            <a:endParaRPr lang="sr-Latn-RS" altLang="sr-Latn-RS" sz="2000" b="1" dirty="0">
              <a:latin typeface="Times New Roman" panose="02020603050405020304" pitchFamily="18" charset="0"/>
              <a:cs typeface="Times New Roman" panose="02020603050405020304" pitchFamily="18" charset="0"/>
            </a:endParaRPr>
          </a:p>
        </p:txBody>
      </p:sp>
    </p:spTree>
  </p:cSld>
  <p:clrMapOvr>
    <a:masterClrMapping/>
  </p:clrMapOvr>
  <p:transition spd="slow">
    <p:split orient="vert"/>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D3E0E-C316-5A24-4F4D-0703C509FA15}"/>
            </a:ext>
          </a:extLst>
        </p:cNvPr>
        <p:cNvGrpSpPr/>
        <p:nvPr/>
      </p:nvGrpSpPr>
      <p:grpSpPr>
        <a:xfrm>
          <a:off x="0" y="0"/>
          <a:ext cx="0" cy="0"/>
          <a:chOff x="0" y="0"/>
          <a:chExt cx="0" cy="0"/>
        </a:xfrm>
      </p:grpSpPr>
      <p:pic>
        <p:nvPicPr>
          <p:cNvPr id="67588" name="Picture 2">
            <a:extLst>
              <a:ext uri="{FF2B5EF4-FFF2-40B4-BE49-F238E27FC236}">
                <a16:creationId xmlns:a16="http://schemas.microsoft.com/office/drawing/2014/main" id="{5402D0A1-D426-FFDE-663B-9DB3DD4EDF8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1094" t="43124" r="43164" b="23125"/>
          <a:stretch>
            <a:fillRect/>
          </a:stretch>
        </p:blipFill>
        <p:spPr>
          <a:xfrm>
            <a:off x="5419104" y="1874391"/>
            <a:ext cx="3708400" cy="2382838"/>
          </a:xfrm>
          <a:noFill/>
        </p:spPr>
      </p:pic>
      <p:sp>
        <p:nvSpPr>
          <p:cNvPr id="67586" name="Title 1">
            <a:extLst>
              <a:ext uri="{FF2B5EF4-FFF2-40B4-BE49-F238E27FC236}">
                <a16:creationId xmlns:a16="http://schemas.microsoft.com/office/drawing/2014/main" id="{C3886D10-4625-F5C7-DFD8-389B9508B7CF}"/>
              </a:ext>
            </a:extLst>
          </p:cNvPr>
          <p:cNvSpPr>
            <a:spLocks noGrp="1"/>
          </p:cNvSpPr>
          <p:nvPr>
            <p:ph type="title"/>
          </p:nvPr>
        </p:nvSpPr>
        <p:spPr>
          <a:xfrm>
            <a:off x="0" y="92074"/>
            <a:ext cx="9036050" cy="960661"/>
          </a:xfrm>
        </p:spPr>
        <p:txBody>
          <a:bodyPr/>
          <a:lstStyle/>
          <a:p>
            <a:pPr algn="ctr"/>
            <a:r>
              <a:rPr lang="sr-Latn-RS" altLang="sr-Latn-RS" sz="2800" b="1" dirty="0"/>
              <a:t>AXIS – EPISTROFEUS</a:t>
            </a:r>
            <a:r>
              <a:rPr lang="en-GB" altLang="sr-Latn-RS" sz="2800" b="1" dirty="0"/>
              <a:t> –THE 2</a:t>
            </a:r>
            <a:r>
              <a:rPr lang="en-GB" altLang="sr-Latn-RS" sz="2800" b="1" baseline="30000" dirty="0"/>
              <a:t>ND</a:t>
            </a:r>
            <a:r>
              <a:rPr lang="en-GB" altLang="sr-Latn-RS" sz="2800" b="1" dirty="0"/>
              <a:t> CERVICAL VERTEBRA</a:t>
            </a:r>
            <a:endParaRPr lang="sr-Latn-RS" altLang="sr-Latn-RS" sz="2800" b="1" dirty="0"/>
          </a:p>
        </p:txBody>
      </p:sp>
      <p:sp>
        <p:nvSpPr>
          <p:cNvPr id="67587" name="Content Placeholder 2">
            <a:extLst>
              <a:ext uri="{FF2B5EF4-FFF2-40B4-BE49-F238E27FC236}">
                <a16:creationId xmlns:a16="http://schemas.microsoft.com/office/drawing/2014/main" id="{BAF3D005-03EA-32C7-F3D6-B6A533E3D66C}"/>
              </a:ext>
            </a:extLst>
          </p:cNvPr>
          <p:cNvSpPr>
            <a:spLocks noGrp="1"/>
          </p:cNvSpPr>
          <p:nvPr>
            <p:ph sz="half" idx="1"/>
          </p:nvPr>
        </p:nvSpPr>
        <p:spPr>
          <a:xfrm>
            <a:off x="18728" y="995331"/>
            <a:ext cx="9125272" cy="5736450"/>
          </a:xfrm>
        </p:spPr>
        <p:txBody>
          <a:bodyPr/>
          <a:lstStyle/>
          <a:p>
            <a:r>
              <a:rPr lang="sr-Latn-RS" altLang="sr-Latn-RS" sz="2000" b="1" dirty="0" err="1">
                <a:latin typeface="Times New Roman" panose="02020603050405020304" pitchFamily="18" charset="0"/>
                <a:cs typeface="Times New Roman" panose="02020603050405020304" pitchFamily="18" charset="0"/>
              </a:rPr>
              <a:t>Corpus</a:t>
            </a:r>
            <a:r>
              <a:rPr lang="en-GB" altLang="sr-Latn-RS" sz="2000" b="1" dirty="0">
                <a:latin typeface="Times New Roman" panose="02020603050405020304" pitchFamily="18" charset="0"/>
                <a:cs typeface="Times New Roman" panose="02020603050405020304" pitchFamily="18" charset="0"/>
              </a:rPr>
              <a:t> (Body)</a:t>
            </a:r>
            <a:endParaRPr lang="sr-Latn-RS" altLang="sr-Latn-RS" sz="2000" b="1"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Dens</a:t>
            </a:r>
            <a:r>
              <a:rPr lang="en-GB" altLang="sr-Latn-RS" sz="2000" b="1" dirty="0">
                <a:latin typeface="Times New Roman" panose="02020603050405020304" pitchFamily="18" charset="0"/>
                <a:cs typeface="Times New Roman" panose="02020603050405020304" pitchFamily="18" charset="0"/>
              </a:rPr>
              <a:t> </a:t>
            </a:r>
            <a:r>
              <a:rPr lang="sr-Latn-RS" altLang="sr-Latn-RS" sz="2000" b="1" dirty="0">
                <a:latin typeface="Times New Roman" panose="02020603050405020304" pitchFamily="18" charset="0"/>
                <a:cs typeface="Times New Roman" panose="02020603050405020304" pitchFamily="18" charset="0"/>
              </a:rPr>
              <a:t>:</a:t>
            </a:r>
            <a:r>
              <a:rPr lang="en-GB" altLang="sr-Latn-RS" sz="2000" b="1" dirty="0">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knoblike, projecting superiorly from its body</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It has root, apex,  anterior surface, posterior surface and to lateral surfaces </a:t>
            </a:r>
          </a:p>
          <a:p>
            <a:pPr marL="0" indent="0">
              <a:buNone/>
            </a:pPr>
            <a:r>
              <a:rPr lang="en-GB" altLang="sr-Latn-RS" sz="2000" dirty="0">
                <a:latin typeface="Times New Roman" panose="02020603050405020304" pitchFamily="18" charset="0"/>
                <a:cs typeface="Times New Roman" panose="02020603050405020304" pitchFamily="18" charset="0"/>
              </a:rPr>
              <a:t>- </a:t>
            </a:r>
            <a:r>
              <a:rPr lang="sr-Cyrl-RS" altLang="sr-Latn-RS" sz="2000" dirty="0">
                <a:latin typeface="Times New Roman" panose="02020603050405020304" pitchFamily="18" charset="0"/>
                <a:cs typeface="Times New Roman" panose="02020603050405020304" pitchFamily="18" charset="0"/>
              </a:rPr>
              <a:t>10-15 </a:t>
            </a:r>
            <a:r>
              <a:rPr lang="en-GB" altLang="sr-Latn-RS" sz="2000" dirty="0">
                <a:latin typeface="Times New Roman" panose="02020603050405020304" pitchFamily="18" charset="0"/>
                <a:cs typeface="Times New Roman" panose="02020603050405020304" pitchFamily="18" charset="0"/>
              </a:rPr>
              <a:t>mm high</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Apex - for attachment of </a:t>
            </a:r>
            <a:r>
              <a:rPr lang="sr-Latn-RS" altLang="sr-Latn-RS" sz="2000" dirty="0" err="1">
                <a:latin typeface="Times New Roman" panose="02020603050405020304" pitchFamily="18" charset="0"/>
                <a:cs typeface="Times New Roman" panose="02020603050405020304" pitchFamily="18" charset="0"/>
              </a:rPr>
              <a:t>lig.apicis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dentis</a:t>
            </a:r>
            <a:endParaRPr lang="sr-Latn-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Anterior surface</a:t>
            </a:r>
            <a:r>
              <a:rPr lang="sr-Cyrl-RS" altLang="sr-Latn-RS" sz="2000" dirty="0">
                <a:latin typeface="Times New Roman" panose="02020603050405020304" pitchFamily="18" charset="0"/>
                <a:cs typeface="Times New Roman" panose="02020603050405020304" pitchFamily="18" charset="0"/>
              </a:rPr>
              <a:t>:</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facies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articularis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anterior</a:t>
            </a:r>
            <a:r>
              <a:rPr lang="en-GB" altLang="sr-Latn-RS" sz="2000" dirty="0">
                <a:latin typeface="Times New Roman" panose="02020603050405020304" pitchFamily="18" charset="0"/>
                <a:cs typeface="Times New Roman" panose="02020603050405020304" pitchFamily="18" charset="0"/>
              </a:rPr>
              <a:t> for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articulation with fovea </a:t>
            </a:r>
            <a:r>
              <a:rPr lang="en-GB" altLang="sr-Latn-RS" sz="2000" dirty="0" err="1">
                <a:latin typeface="Times New Roman" panose="02020603050405020304" pitchFamily="18" charset="0"/>
                <a:cs typeface="Times New Roman" panose="02020603050405020304" pitchFamily="18" charset="0"/>
              </a:rPr>
              <a:t>dentis</a:t>
            </a:r>
            <a:r>
              <a:rPr lang="en-GB" altLang="sr-Latn-RS" sz="2000" dirty="0">
                <a:latin typeface="Times New Roman" panose="02020603050405020304" pitchFamily="18" charset="0"/>
                <a:cs typeface="Times New Roman" panose="02020603050405020304" pitchFamily="18" charset="0"/>
              </a:rPr>
              <a:t> of atlas</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Posterior surface</a:t>
            </a:r>
            <a:r>
              <a:rPr lang="sr-Cyrl-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lig.transversum</a:t>
            </a:r>
            <a:r>
              <a:rPr lang="en-GB" altLang="sr-Latn-RS" sz="2000" dirty="0">
                <a:latin typeface="Times New Roman" panose="02020603050405020304" pitchFamily="18" charset="0"/>
                <a:cs typeface="Times New Roman" panose="02020603050405020304" pitchFamily="18" charset="0"/>
              </a:rPr>
              <a:t> runs over this surface</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Lateral surfaces</a:t>
            </a:r>
            <a:r>
              <a:rPr lang="sr-Cyrl-RS" altLang="sr-Latn-RS" sz="2000" dirty="0">
                <a:latin typeface="Times New Roman" panose="02020603050405020304" pitchFamily="18" charset="0"/>
                <a:cs typeface="Times New Roman" panose="02020603050405020304" pitchFamily="18" charset="0"/>
              </a:rPr>
              <a:t>:</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 attachment of </a:t>
            </a:r>
            <a:r>
              <a:rPr lang="sr-Latn-RS" altLang="sr-Latn-RS" sz="2000" dirty="0" err="1">
                <a:latin typeface="Times New Roman" panose="02020603050405020304" pitchFamily="18" charset="0"/>
                <a:cs typeface="Times New Roman" panose="02020603050405020304" pitchFamily="18" charset="0"/>
              </a:rPr>
              <a:t>ligg.alaria</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that connects axis with occipital bone</a:t>
            </a:r>
            <a:r>
              <a:rPr lang="sr-Cyrl-RS" altLang="sr-Latn-RS" sz="2000" dirty="0">
                <a:latin typeface="Times New Roman" panose="02020603050405020304" pitchFamily="18" charset="0"/>
                <a:cs typeface="Times New Roman" panose="02020603050405020304" pitchFamily="18" charset="0"/>
              </a:rPr>
              <a:t>.</a:t>
            </a:r>
          </a:p>
          <a:p>
            <a:r>
              <a:rPr lang="sr-Latn-RS" altLang="sr-Latn-RS" sz="2000" b="1" dirty="0" err="1">
                <a:latin typeface="Times New Roman" panose="02020603050405020304" pitchFamily="18" charset="0"/>
                <a:cs typeface="Times New Roman" panose="02020603050405020304" pitchFamily="18" charset="0"/>
              </a:rPr>
              <a:t>Arcus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vertebrae</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s.vertebralis</a:t>
            </a:r>
            <a:r>
              <a:rPr lang="en-GB" altLang="sr-Latn-RS" sz="2000" b="1" dirty="0">
                <a:latin typeface="Times New Roman" panose="02020603050405020304" pitchFamily="18" charset="0"/>
                <a:cs typeface="Times New Roman" panose="02020603050405020304" pitchFamily="18" charset="0"/>
              </a:rPr>
              <a:t> (vertebral arch)</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Pediculus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arcus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vertebrae</a:t>
            </a:r>
            <a:r>
              <a:rPr lang="sr-Latn-RS" altLang="sr-Latn-RS" sz="2000"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its superior border </a:t>
            </a:r>
            <a:r>
              <a:rPr lang="en-GB" altLang="sr-Latn-RS" sz="2000" b="1" dirty="0">
                <a:latin typeface="Times New Roman" panose="02020603050405020304" pitchFamily="18" charset="0"/>
                <a:cs typeface="Times New Roman" panose="02020603050405020304" pitchFamily="18" charset="0"/>
              </a:rPr>
              <a:t>does not form </a:t>
            </a:r>
            <a:r>
              <a:rPr lang="sr-Latn-RS" altLang="sr-Latn-RS" sz="2000" dirty="0" err="1">
                <a:latin typeface="Times New Roman" panose="02020603050405020304" pitchFamily="18" charset="0"/>
                <a:cs typeface="Times New Roman" panose="02020603050405020304" pitchFamily="18" charset="0"/>
              </a:rPr>
              <a:t>foramen</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intervertebrale</a:t>
            </a:r>
            <a:endParaRPr lang="sr-Latn-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Incisura</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vertebralis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inferior</a:t>
            </a:r>
            <a:r>
              <a:rPr lang="sr-Latn-RS" altLang="sr-Latn-RS" sz="2000"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deep depression on inferior border of pediculus</a:t>
            </a:r>
            <a:endParaRPr lang="sr-Cyrl-RS" altLang="sr-Latn-RS" sz="2000" dirty="0">
              <a:latin typeface="Times New Roman" panose="02020603050405020304" pitchFamily="18" charset="0"/>
              <a:cs typeface="Times New Roman" panose="02020603050405020304" pitchFamily="18" charset="0"/>
            </a:endParaRPr>
          </a:p>
          <a:p>
            <a:r>
              <a:rPr lang="sr-Latn-RS" altLang="sr-Latn-RS" sz="2000" dirty="0" err="1">
                <a:latin typeface="Times New Roman" panose="02020603050405020304" pitchFamily="18" charset="0"/>
                <a:cs typeface="Times New Roman" panose="02020603050405020304" pitchFamily="18" charset="0"/>
              </a:rPr>
              <a:t>Foramen</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vertebrale</a:t>
            </a:r>
            <a:r>
              <a:rPr lang="sr-Latn-RS" altLang="sr-Latn-RS" sz="2000"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heart shaped; bordered by body and the arch of vertebra</a:t>
            </a:r>
            <a:endParaRPr lang="sr-Cyrl-RS" altLang="sr-Latn-RS" sz="2000" dirty="0">
              <a:latin typeface="Times New Roman" panose="02020603050405020304" pitchFamily="18" charset="0"/>
              <a:cs typeface="Times New Roman" panose="02020603050405020304" pitchFamily="18" charset="0"/>
            </a:endParaRPr>
          </a:p>
          <a:p>
            <a:r>
              <a:rPr lang="sr-Latn-RS" altLang="sr-Latn-RS" sz="2000" dirty="0" err="1">
                <a:latin typeface="Times New Roman" panose="02020603050405020304" pitchFamily="18" charset="0"/>
                <a:cs typeface="Times New Roman" panose="02020603050405020304" pitchFamily="18" charset="0"/>
              </a:rPr>
              <a:t>Processus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spinosus</a:t>
            </a:r>
            <a:r>
              <a:rPr lang="sr-Latn-RS" altLang="sr-Latn-RS" sz="2000"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massive</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with two tubercules at the end (top)</a:t>
            </a:r>
            <a:endParaRPr lang="sr-Cyrl-RS" altLang="sr-Latn-R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7133288"/>
      </p:ext>
    </p:extLst>
  </p:cSld>
  <p:clrMapOvr>
    <a:masterClrMapping/>
  </p:clrMapOvr>
  <p:transition spd="slow">
    <p:split orient="vert"/>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1" name="Content Placeholder 2"/>
          <p:cNvSpPr>
            <a:spLocks noGrp="1"/>
          </p:cNvSpPr>
          <p:nvPr>
            <p:ph sz="half" idx="1"/>
          </p:nvPr>
        </p:nvSpPr>
        <p:spPr>
          <a:xfrm>
            <a:off x="107950" y="692150"/>
            <a:ext cx="4387850" cy="6049963"/>
          </a:xfrm>
        </p:spPr>
        <p:txBody>
          <a:bodyPr/>
          <a:lstStyle/>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transversus</a:t>
            </a:r>
            <a:endParaRPr lang="sr-Latn-RS" altLang="sr-Latn-RS" sz="2000" b="1"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Has </a:t>
            </a:r>
            <a:r>
              <a:rPr lang="en-GB" altLang="sr-Latn-RS" sz="2000" u="sng" dirty="0">
                <a:latin typeface="Times New Roman" panose="02020603050405020304" pitchFamily="18" charset="0"/>
                <a:cs typeface="Times New Roman" panose="02020603050405020304" pitchFamily="18" charset="0"/>
              </a:rPr>
              <a:t>anterior and posterior root</a:t>
            </a:r>
            <a:endParaRPr lang="sr-Cyrl-RS" altLang="sr-Latn-RS" sz="2000" u="sng"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Has </a:t>
            </a:r>
            <a:r>
              <a:rPr lang="en-GB" altLang="sr-Latn-RS" sz="2000" u="sng" dirty="0">
                <a:latin typeface="Times New Roman" panose="02020603050405020304" pitchFamily="18" charset="0"/>
                <a:cs typeface="Times New Roman" panose="02020603050405020304" pitchFamily="18" charset="0"/>
              </a:rPr>
              <a:t>f</a:t>
            </a:r>
            <a:r>
              <a:rPr lang="sr-Latn-RS" altLang="sr-Latn-RS" sz="2000" u="sng" dirty="0" err="1">
                <a:latin typeface="Times New Roman" panose="02020603050405020304" pitchFamily="18" charset="0"/>
                <a:cs typeface="Times New Roman" panose="02020603050405020304" pitchFamily="18" charset="0"/>
              </a:rPr>
              <a:t>oramen</a:t>
            </a:r>
            <a:r>
              <a:rPr lang="sr-Latn-RS" altLang="sr-Latn-RS" sz="2000" u="sng" dirty="0">
                <a:latin typeface="Times New Roman" panose="02020603050405020304" pitchFamily="18" charset="0"/>
                <a:cs typeface="Times New Roman" panose="02020603050405020304" pitchFamily="18" charset="0"/>
              </a:rPr>
              <a:t> </a:t>
            </a:r>
            <a:r>
              <a:rPr lang="sr-Latn-RS" altLang="sr-Latn-RS" sz="2000" u="sng" dirty="0" err="1">
                <a:latin typeface="Times New Roman" panose="02020603050405020304" pitchFamily="18" charset="0"/>
                <a:cs typeface="Times New Roman" panose="02020603050405020304" pitchFamily="18" charset="0"/>
              </a:rPr>
              <a:t>processus</a:t>
            </a:r>
            <a:r>
              <a:rPr lang="sr-Latn-RS" altLang="sr-Latn-RS" sz="2000" u="sng" dirty="0">
                <a:latin typeface="Times New Roman" panose="02020603050405020304" pitchFamily="18" charset="0"/>
                <a:cs typeface="Times New Roman" panose="02020603050405020304" pitchFamily="18" charset="0"/>
              </a:rPr>
              <a:t> </a:t>
            </a:r>
            <a:r>
              <a:rPr lang="sr-Latn-RS" altLang="sr-Latn-RS" sz="2000" u="sng" dirty="0" err="1">
                <a:latin typeface="Times New Roman" panose="02020603050405020304" pitchFamily="18" charset="0"/>
                <a:cs typeface="Times New Roman" panose="02020603050405020304" pitchFamily="18" charset="0"/>
              </a:rPr>
              <a:t>transversi</a:t>
            </a:r>
            <a:br>
              <a:rPr lang="en-GB" altLang="sr-Latn-RS" sz="2000" u="sng" dirty="0">
                <a:latin typeface="Times New Roman" panose="02020603050405020304" pitchFamily="18" charset="0"/>
                <a:cs typeface="Times New Roman" panose="02020603050405020304" pitchFamily="18" charset="0"/>
              </a:rPr>
            </a:br>
            <a:r>
              <a:rPr lang="en-GB" altLang="sr-Latn-RS" sz="2000" u="sng" dirty="0">
                <a:latin typeface="Times New Roman" panose="02020603050405020304" pitchFamily="18" charset="0"/>
                <a:cs typeface="Times New Roman" panose="02020603050405020304" pitchFamily="18" charset="0"/>
              </a:rPr>
              <a:t>(foramen transversarium)</a:t>
            </a:r>
            <a:r>
              <a:rPr lang="sr-Latn-RS" altLang="sr-Latn-RS" sz="2000" u="sng" dirty="0">
                <a:latin typeface="Times New Roman" panose="02020603050405020304" pitchFamily="18" charset="0"/>
                <a:cs typeface="Times New Roman" panose="02020603050405020304" pitchFamily="18" charset="0"/>
              </a:rPr>
              <a:t> </a:t>
            </a:r>
            <a:r>
              <a:rPr lang="sr-Latn-RS"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overlied</a:t>
            </a:r>
            <a:r>
              <a:rPr lang="en-GB" altLang="sr-Latn-RS" sz="2000" dirty="0">
                <a:latin typeface="Times New Roman" panose="02020603050405020304" pitchFamily="18" charset="0"/>
                <a:cs typeface="Times New Roman" panose="02020603050405020304" pitchFamily="18" charset="0"/>
              </a:rPr>
              <a:t> by</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processus </a:t>
            </a:r>
            <a:r>
              <a:rPr lang="en-GB" altLang="sr-Latn-RS" sz="2000" dirty="0" err="1">
                <a:latin typeface="Times New Roman" panose="02020603050405020304" pitchFamily="18" charset="0"/>
                <a:cs typeface="Times New Roman" panose="02020603050405020304" pitchFamily="18" charset="0"/>
              </a:rPr>
              <a:t>articularis</a:t>
            </a:r>
            <a:r>
              <a:rPr lang="en-GB" altLang="sr-Latn-RS" sz="2000" dirty="0">
                <a:latin typeface="Times New Roman" panose="02020603050405020304" pitchFamily="18" charset="0"/>
                <a:cs typeface="Times New Roman" panose="02020603050405020304" pitchFamily="18" charset="0"/>
              </a:rPr>
              <a:t> superior and </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is a part of the </a:t>
            </a:r>
            <a:r>
              <a:rPr lang="en-GB" altLang="sr-Latn-RS" sz="2000" dirty="0" err="1">
                <a:latin typeface="Times New Roman" panose="02020603050405020304" pitchFamily="18" charset="0"/>
                <a:cs typeface="Times New Roman" panose="02020603050405020304" pitchFamily="18" charset="0"/>
              </a:rPr>
              <a:t>canalfor</a:t>
            </a:r>
            <a:r>
              <a:rPr lang="en-GB" altLang="sr-Latn-RS" sz="2000" dirty="0">
                <a:latin typeface="Times New Roman" panose="02020603050405020304" pitchFamily="18" charset="0"/>
                <a:cs typeface="Times New Roman" panose="02020603050405020304" pitchFamily="18" charset="0"/>
              </a:rPr>
              <a:t> the passage of</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a, </a:t>
            </a:r>
            <a:r>
              <a:rPr lang="en-GB" altLang="sr-Latn-RS" sz="2000" dirty="0" err="1">
                <a:latin typeface="Times New Roman" panose="02020603050405020304" pitchFamily="18" charset="0"/>
                <a:cs typeface="Times New Roman" panose="02020603050405020304" pitchFamily="18" charset="0"/>
              </a:rPr>
              <a:t>vertebralis</a:t>
            </a:r>
            <a:r>
              <a:rPr lang="en-GB" altLang="sr-Latn-RS" sz="2000" dirty="0">
                <a:latin typeface="Times New Roman" panose="02020603050405020304" pitchFamily="18" charset="0"/>
                <a:cs typeface="Times New Roman" panose="02020603050405020304" pitchFamily="18" charset="0"/>
              </a:rPr>
              <a:t> (vertebral artery).</a:t>
            </a:r>
            <a:endParaRPr lang="sr-Cyrl-RS" altLang="sr-Latn-RS" sz="2000" dirty="0">
              <a:latin typeface="Times New Roman" panose="02020603050405020304" pitchFamily="18" charset="0"/>
              <a:cs typeface="Times New Roman" panose="02020603050405020304" pitchFamily="18" charset="0"/>
            </a:endParaRPr>
          </a:p>
          <a:p>
            <a:r>
              <a:rPr lang="sr-Cyrl-RS" altLang="sr-Latn-RS" sz="2000" dirty="0">
                <a:latin typeface="Times New Roman" panose="02020603050405020304" pitchFamily="18" charset="0"/>
                <a:cs typeface="Times New Roman" panose="02020603050405020304" pitchFamily="18" charset="0"/>
              </a:rPr>
              <a:t>Нема </a:t>
            </a:r>
            <a:r>
              <a:rPr lang="sr-Latn-RS" altLang="sr-Latn-RS" sz="2000" dirty="0" err="1">
                <a:latin typeface="Times New Roman" panose="02020603050405020304" pitchFamily="18" charset="0"/>
                <a:cs typeface="Times New Roman" panose="02020603050405020304" pitchFamily="18" charset="0"/>
              </a:rPr>
              <a:t>sulcus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n.spinalis</a:t>
            </a:r>
            <a:endParaRPr lang="sr-Latn-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articularis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superior</a:t>
            </a:r>
            <a:endParaRPr lang="sr-Latn-RS" altLang="sr-Latn-RS" sz="2000" b="1"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Procesus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articularis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inferior</a:t>
            </a:r>
            <a:br>
              <a:rPr lang="en-GB" altLang="sr-Latn-RS" sz="20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articulates with </a:t>
            </a:r>
            <a:r>
              <a:rPr lang="en-GB" altLang="sr-Latn-RS" sz="2000" dirty="0" err="1">
                <a:latin typeface="Times New Roman" panose="02020603050405020304" pitchFamily="18" charset="0"/>
                <a:cs typeface="Times New Roman" panose="02020603050405020304" pitchFamily="18" charset="0"/>
              </a:rPr>
              <a:t>procesus</a:t>
            </a: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articularis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of the 3</a:t>
            </a:r>
            <a:r>
              <a:rPr lang="en-GB" altLang="sr-Latn-RS" sz="2000" baseline="30000" dirty="0">
                <a:latin typeface="Times New Roman" panose="02020603050405020304" pitchFamily="18" charset="0"/>
                <a:cs typeface="Times New Roman" panose="02020603050405020304" pitchFamily="18" charset="0"/>
              </a:rPr>
              <a:t>rd</a:t>
            </a:r>
            <a:r>
              <a:rPr lang="en-GB" altLang="sr-Latn-RS" sz="2000" dirty="0">
                <a:latin typeface="Times New Roman" panose="02020603050405020304" pitchFamily="18" charset="0"/>
                <a:cs typeface="Times New Roman" panose="02020603050405020304" pitchFamily="18" charset="0"/>
              </a:rPr>
              <a:t> cervical vertebra</a:t>
            </a:r>
            <a:endParaRPr lang="sr-Latn-RS" altLang="sr-Latn-RS" sz="2000" dirty="0">
              <a:latin typeface="Times New Roman" panose="02020603050405020304" pitchFamily="18" charset="0"/>
              <a:cs typeface="Times New Roman" panose="02020603050405020304" pitchFamily="18" charset="0"/>
            </a:endParaRPr>
          </a:p>
        </p:txBody>
      </p:sp>
      <p:pic>
        <p:nvPicPr>
          <p:cNvPr id="6861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1094" t="43124" r="43164" b="23125"/>
          <a:stretch>
            <a:fillRect/>
          </a:stretch>
        </p:blipFill>
        <p:spPr>
          <a:xfrm>
            <a:off x="5003800" y="1233488"/>
            <a:ext cx="4038600" cy="2382837"/>
          </a:xfrm>
          <a:noFill/>
        </p:spPr>
      </p:pic>
      <p:pic>
        <p:nvPicPr>
          <p:cNvPr id="68613"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43124" r="7420" b="23125"/>
          <a:stretch>
            <a:fillRect/>
          </a:stretch>
        </p:blipFill>
        <p:spPr bwMode="auto">
          <a:xfrm>
            <a:off x="5160963" y="3662363"/>
            <a:ext cx="386080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2FC22694-0299-16EF-4DE3-236F041B8AB9}"/>
              </a:ext>
            </a:extLst>
          </p:cNvPr>
          <p:cNvSpPr>
            <a:spLocks noGrp="1"/>
          </p:cNvSpPr>
          <p:nvPr>
            <p:ph type="title"/>
          </p:nvPr>
        </p:nvSpPr>
        <p:spPr>
          <a:xfrm>
            <a:off x="0" y="92074"/>
            <a:ext cx="9036050" cy="960661"/>
          </a:xfrm>
        </p:spPr>
        <p:txBody>
          <a:bodyPr/>
          <a:lstStyle/>
          <a:p>
            <a:pPr algn="ctr"/>
            <a:r>
              <a:rPr lang="sr-Latn-RS" altLang="sr-Latn-RS" sz="2800" b="1" dirty="0"/>
              <a:t>AXIS – EPISTROFEUS</a:t>
            </a:r>
            <a:r>
              <a:rPr lang="en-GB" altLang="sr-Latn-RS" sz="2800" b="1" dirty="0"/>
              <a:t> –THE 2</a:t>
            </a:r>
            <a:r>
              <a:rPr lang="en-GB" altLang="sr-Latn-RS" sz="2800" b="1" baseline="30000" dirty="0"/>
              <a:t>ND</a:t>
            </a:r>
            <a:r>
              <a:rPr lang="en-GB" altLang="sr-Latn-RS" sz="2800" b="1" dirty="0"/>
              <a:t> CERVICAL VERTEBRA</a:t>
            </a:r>
            <a:endParaRPr lang="sr-Latn-RS" altLang="sr-Latn-RS" sz="2800" b="1" dirty="0"/>
          </a:p>
        </p:txBody>
      </p:sp>
    </p:spTree>
  </p:cSld>
  <p:clrMapOvr>
    <a:masterClrMapping/>
  </p:clrMapOvr>
  <p:transition spd="slow">
    <p:split orient="vert"/>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3D1D1E-0D06-9D69-8D39-EF900BFC78E3}"/>
              </a:ext>
            </a:extLst>
          </p:cNvPr>
          <p:cNvPicPr>
            <a:picLocks noChangeAspect="1"/>
          </p:cNvPicPr>
          <p:nvPr/>
        </p:nvPicPr>
        <p:blipFill>
          <a:blip r:embed="rId2"/>
          <a:stretch>
            <a:fillRect/>
          </a:stretch>
        </p:blipFill>
        <p:spPr>
          <a:xfrm>
            <a:off x="936945" y="567442"/>
            <a:ext cx="7270110" cy="5723116"/>
          </a:xfrm>
          <a:prstGeom prst="rect">
            <a:avLst/>
          </a:prstGeom>
        </p:spPr>
      </p:pic>
    </p:spTree>
    <p:extLst>
      <p:ext uri="{BB962C8B-B14F-4D97-AF65-F5344CB8AC3E}">
        <p14:creationId xmlns:p14="http://schemas.microsoft.com/office/powerpoint/2010/main" val="38151816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2">
            <a:extLst>
              <a:ext uri="{28A0092B-C50C-407E-A947-70E740481C1C}">
                <a14:useLocalDpi xmlns:a14="http://schemas.microsoft.com/office/drawing/2010/main" val="0"/>
              </a:ext>
            </a:extLst>
          </a:blip>
          <a:srcRect l="21094" t="43124" r="43164" b="23125"/>
          <a:stretch>
            <a:fillRect/>
          </a:stretch>
        </p:blipFill>
        <p:spPr bwMode="auto">
          <a:xfrm>
            <a:off x="0" y="1214438"/>
            <a:ext cx="4792663"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43124" r="7420" b="23125"/>
          <a:stretch>
            <a:fillRect/>
          </a:stretch>
        </p:blipFill>
        <p:spPr bwMode="auto">
          <a:xfrm>
            <a:off x="4214813" y="3357563"/>
            <a:ext cx="4479925"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Box 4"/>
          <p:cNvSpPr txBox="1">
            <a:spLocks noChangeArrowheads="1"/>
          </p:cNvSpPr>
          <p:nvPr/>
        </p:nvSpPr>
        <p:spPr bwMode="auto">
          <a:xfrm>
            <a:off x="2357438" y="285750"/>
            <a:ext cx="4622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sr-Latn-CS" altLang="en-US" sz="2400" b="1">
                <a:cs typeface="Arial" panose="020B0604020202020204" pitchFamily="34" charset="0"/>
              </a:rPr>
              <a:t>Vertebra cervicalis – C2 - AXIS</a:t>
            </a:r>
          </a:p>
        </p:txBody>
      </p:sp>
    </p:spTree>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0658" name="Picture 2" descr="013 kosti glave"/>
          <p:cNvPicPr>
            <a:picLocks noGrp="1" noChangeAspect="1" noChangeArrowheads="1"/>
          </p:cNvPicPr>
          <p:nvPr>
            <p:ph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1258888" y="0"/>
            <a:ext cx="6985000" cy="6858000"/>
          </a:xfrm>
          <a:ln w="38100">
            <a:solidFill>
              <a:srgbClr val="FFCC00"/>
            </a:solidFill>
            <a:miter lim="800000"/>
            <a:headEnd/>
            <a:tailEnd/>
          </a:ln>
        </p:spPr>
      </p:pic>
    </p:spTree>
  </p:cSld>
  <p:clrMapOvr>
    <a:masterClrMapping/>
  </p:clrMapOvr>
  <p:transition spd="slow">
    <p:split orient="vert"/>
  </p:transition>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Title 1"/>
          <p:cNvSpPr>
            <a:spLocks noGrp="1"/>
          </p:cNvSpPr>
          <p:nvPr>
            <p:ph type="title"/>
          </p:nvPr>
        </p:nvSpPr>
        <p:spPr>
          <a:xfrm>
            <a:off x="457200" y="152400"/>
            <a:ext cx="8229600" cy="468313"/>
          </a:xfrm>
        </p:spPr>
        <p:txBody>
          <a:bodyPr/>
          <a:lstStyle/>
          <a:p>
            <a:pPr algn="ctr"/>
            <a:r>
              <a:rPr lang="sr-Latn-RS" altLang="sr-Latn-RS" sz="2800" b="1" dirty="0">
                <a:latin typeface="Times New Roman" panose="02020603050405020304" pitchFamily="18" charset="0"/>
                <a:cs typeface="Times New Roman" panose="02020603050405020304" pitchFamily="18" charset="0"/>
              </a:rPr>
              <a:t>VERTEBRA PROMINENS – C VII</a:t>
            </a:r>
          </a:p>
        </p:txBody>
      </p:sp>
      <p:sp>
        <p:nvSpPr>
          <p:cNvPr id="71683" name="Content Placeholder 2"/>
          <p:cNvSpPr>
            <a:spLocks noGrp="1"/>
          </p:cNvSpPr>
          <p:nvPr>
            <p:ph idx="1"/>
          </p:nvPr>
        </p:nvSpPr>
        <p:spPr>
          <a:xfrm>
            <a:off x="457200" y="620713"/>
            <a:ext cx="8229600" cy="6048375"/>
          </a:xfrm>
        </p:spPr>
        <p:txBody>
          <a:bodyPr/>
          <a:lstStyle/>
          <a:p>
            <a:r>
              <a:rPr lang="en-GB" altLang="sr-Latn-RS" sz="2000" dirty="0">
                <a:latin typeface="Times New Roman" panose="02020603050405020304" pitchFamily="18" charset="0"/>
                <a:cs typeface="Times New Roman" panose="02020603050405020304" pitchFamily="18" charset="0"/>
              </a:rPr>
              <a:t>Has characteristics of cervical, but of thoracic vertebra too</a:t>
            </a:r>
            <a:endParaRPr lang="sr-Cyrl-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Corpus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vertebrae</a:t>
            </a:r>
            <a:endParaRPr lang="sr-Latn-RS" altLang="sr-Latn-RS" sz="2000" b="1"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Body of this vertebra is bigger than the body of other cervical vertebrae</a:t>
            </a:r>
            <a:endParaRPr lang="sr-Cyrl-RS" altLang="sr-Latn-RS" sz="2000" dirty="0">
              <a:latin typeface="Times New Roman" panose="02020603050405020304" pitchFamily="18" charset="0"/>
              <a:cs typeface="Times New Roman" panose="02020603050405020304" pitchFamily="18" charset="0"/>
            </a:endParaRPr>
          </a:p>
          <a:p>
            <a:pPr marL="0" indent="0">
              <a:buNone/>
            </a:pPr>
            <a:r>
              <a:rPr lang="en-GB" altLang="sr-Latn-RS" sz="2000" dirty="0">
                <a:latin typeface="Times New Roman" panose="02020603050405020304" pitchFamily="18" charset="0"/>
                <a:cs typeface="Times New Roman" panose="02020603050405020304" pitchFamily="18" charset="0"/>
              </a:rPr>
              <a:t>     - Does not have semilunar (crescent-shaped) extension of superior surface</a:t>
            </a:r>
            <a:r>
              <a:rPr lang="sr-Cyrl-RS" altLang="sr-Latn-RS" sz="2000" dirty="0">
                <a:latin typeface="Times New Roman" panose="02020603050405020304" pitchFamily="18" charset="0"/>
                <a:cs typeface="Times New Roman" panose="02020603050405020304" pitchFamily="18" charset="0"/>
              </a:rPr>
              <a:t> </a:t>
            </a:r>
            <a:r>
              <a:rPr lang="sr-Latn-RS"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uncus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corporis</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that can be seen at the body of other cervical vertebrae</a:t>
            </a:r>
            <a:endParaRPr lang="sr-Cyrl-RS" altLang="sr-Latn-RS" sz="2000" dirty="0">
              <a:latin typeface="Times New Roman" panose="02020603050405020304" pitchFamily="18" charset="0"/>
              <a:cs typeface="Times New Roman" panose="02020603050405020304" pitchFamily="18" charset="0"/>
            </a:endParaRPr>
          </a:p>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spinosus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 the longest processus </a:t>
            </a:r>
            <a:r>
              <a:rPr lang="en-GB" altLang="sr-Latn-RS" sz="2000" dirty="0" err="1">
                <a:latin typeface="Times New Roman" panose="02020603050405020304" pitchFamily="18" charset="0"/>
                <a:cs typeface="Times New Roman" panose="02020603050405020304" pitchFamily="18" charset="0"/>
              </a:rPr>
              <a:t>spinosus</a:t>
            </a:r>
            <a:r>
              <a:rPr lang="en-GB" altLang="sr-Latn-RS" sz="2000" dirty="0">
                <a:latin typeface="Times New Roman" panose="02020603050405020304" pitchFamily="18" charset="0"/>
                <a:cs typeface="Times New Roman" panose="02020603050405020304" pitchFamily="18" charset="0"/>
              </a:rPr>
              <a:t> and because of that the 7</a:t>
            </a:r>
            <a:r>
              <a:rPr lang="en-GB" altLang="sr-Latn-RS" sz="2000" baseline="30000" dirty="0">
                <a:latin typeface="Times New Roman" panose="02020603050405020304" pitchFamily="18" charset="0"/>
                <a:cs typeface="Times New Roman" panose="02020603050405020304" pitchFamily="18" charset="0"/>
              </a:rPr>
              <a:t>th</a:t>
            </a:r>
            <a:r>
              <a:rPr lang="en-GB" altLang="sr-Latn-RS" sz="2000" dirty="0">
                <a:latin typeface="Times New Roman" panose="02020603050405020304" pitchFamily="18" charset="0"/>
                <a:cs typeface="Times New Roman" panose="02020603050405020304" pitchFamily="18" charset="0"/>
              </a:rPr>
              <a:t> cervical vertebra is named </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Vertebra</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prominens</a:t>
            </a:r>
            <a:r>
              <a:rPr lang="sr-Latn-RS" altLang="sr-Latn-RS" sz="2000" dirty="0">
                <a:latin typeface="Times New Roman" panose="02020603050405020304" pitchFamily="18" charset="0"/>
                <a:cs typeface="Times New Roman" panose="02020603050405020304" pitchFamily="18" charset="0"/>
              </a:rPr>
              <a:t>“</a:t>
            </a:r>
          </a:p>
          <a:p>
            <a:r>
              <a:rPr lang="sr-Latn-RS" altLang="sr-Latn-RS" sz="2000" b="1" dirty="0" err="1">
                <a:latin typeface="Times New Roman" panose="02020603050405020304" pitchFamily="18" charset="0"/>
                <a:cs typeface="Times New Roman" panose="02020603050405020304" pitchFamily="18" charset="0"/>
              </a:rPr>
              <a:t>Processus</a:t>
            </a:r>
            <a:r>
              <a:rPr lang="sr-Latn-RS" altLang="sr-Latn-RS" sz="2000" b="1" dirty="0">
                <a:latin typeface="Times New Roman" panose="02020603050405020304" pitchFamily="18" charset="0"/>
                <a:cs typeface="Times New Roman" panose="02020603050405020304" pitchFamily="18" charset="0"/>
              </a:rPr>
              <a:t> </a:t>
            </a:r>
            <a:r>
              <a:rPr lang="sr-Latn-RS" altLang="sr-Latn-RS" sz="2000" b="1" dirty="0" err="1">
                <a:latin typeface="Times New Roman" panose="02020603050405020304" pitchFamily="18" charset="0"/>
                <a:cs typeface="Times New Roman" panose="02020603050405020304" pitchFamily="18" charset="0"/>
              </a:rPr>
              <a:t>transversus</a:t>
            </a:r>
            <a:r>
              <a:rPr lang="sr-Latn-RS" altLang="sr-Latn-RS" sz="2000" b="1" dirty="0">
                <a:latin typeface="Times New Roman" panose="02020603050405020304" pitchFamily="18" charset="0"/>
                <a:cs typeface="Times New Roman" panose="02020603050405020304" pitchFamily="18" charset="0"/>
              </a:rPr>
              <a:t>:</a:t>
            </a:r>
          </a:p>
          <a:p>
            <a:r>
              <a:rPr lang="en-GB" altLang="sr-Latn-RS" sz="2000" dirty="0">
                <a:latin typeface="Times New Roman" panose="02020603050405020304" pitchFamily="18" charset="0"/>
                <a:cs typeface="Times New Roman" panose="02020603050405020304" pitchFamily="18" charset="0"/>
              </a:rPr>
              <a:t>Long with strong posterior root</a:t>
            </a:r>
            <a:endParaRPr lang="sr-Latn-RS" altLang="sr-Latn-RS" sz="2000" dirty="0">
              <a:latin typeface="Times New Roman" panose="02020603050405020304" pitchFamily="18" charset="0"/>
              <a:cs typeface="Times New Roman" panose="02020603050405020304" pitchFamily="18" charset="0"/>
            </a:endParaRPr>
          </a:p>
          <a:p>
            <a:r>
              <a:rPr lang="en-GB" altLang="sr-Latn-RS" sz="2000" dirty="0">
                <a:latin typeface="Times New Roman" panose="02020603050405020304" pitchFamily="18" charset="0"/>
                <a:cs typeface="Times New Roman" panose="02020603050405020304" pitchFamily="18" charset="0"/>
              </a:rPr>
              <a:t>Anterior root is atrophied</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sometimes is elongated and in the form of cervical rib </a:t>
            </a:r>
            <a:r>
              <a:rPr lang="sr-Cyrl-RS" altLang="sr-Latn-RS" sz="2000" dirty="0">
                <a:latin typeface="Times New Roman" panose="02020603050405020304" pitchFamily="18" charset="0"/>
                <a:cs typeface="Times New Roman" panose="02020603050405020304" pitchFamily="18" charset="0"/>
              </a:rPr>
              <a:t>(</a:t>
            </a:r>
            <a:r>
              <a:rPr lang="sr-Latn-RS" altLang="sr-Latn-RS" sz="2000" dirty="0" err="1">
                <a:latin typeface="Times New Roman" panose="02020603050405020304" pitchFamily="18" charset="0"/>
                <a:cs typeface="Times New Roman" panose="02020603050405020304" pitchFamily="18" charset="0"/>
              </a:rPr>
              <a:t>costa</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cervicalis</a:t>
            </a:r>
            <a:r>
              <a:rPr lang="sr-Latn-RS" altLang="sr-Latn-RS" sz="2000" dirty="0">
                <a:latin typeface="Times New Roman" panose="02020603050405020304" pitchFamily="18" charset="0"/>
                <a:cs typeface="Times New Roman" panose="02020603050405020304" pitchFamily="18" charset="0"/>
              </a:rPr>
              <a:t>) </a:t>
            </a:r>
            <a:r>
              <a:rPr lang="sr-Cyrl-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can result in compression of </a:t>
            </a:r>
            <a:r>
              <a:rPr lang="sr-Latn-RS" altLang="sr-Latn-RS" sz="2000" dirty="0">
                <a:latin typeface="Times New Roman" panose="02020603050405020304" pitchFamily="18" charset="0"/>
                <a:cs typeface="Times New Roman" panose="02020603050405020304" pitchFamily="18" charset="0"/>
              </a:rPr>
              <a:t>as</a:t>
            </a:r>
            <a:r>
              <a:rPr lang="en-GB"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ubclavia</a:t>
            </a:r>
            <a:r>
              <a:rPr lang="sr-Latn-R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and</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plexus</a:t>
            </a:r>
            <a:r>
              <a:rPr lang="sr-Latn-RS" altLang="sr-Latn-RS" sz="2000" dirty="0">
                <a:latin typeface="Times New Roman" panose="02020603050405020304" pitchFamily="18" charset="0"/>
                <a:cs typeface="Times New Roman" panose="02020603050405020304" pitchFamily="18" charset="0"/>
              </a:rPr>
              <a:t> </a:t>
            </a:r>
            <a:r>
              <a:rPr lang="sr-Latn-RS" altLang="sr-Latn-RS" sz="2000" dirty="0" err="1">
                <a:latin typeface="Times New Roman" panose="02020603050405020304" pitchFamily="18" charset="0"/>
                <a:cs typeface="Times New Roman" panose="02020603050405020304" pitchFamily="18" charset="0"/>
              </a:rPr>
              <a:t>brachialis</a:t>
            </a:r>
            <a:endParaRPr lang="sr-Latn-RS" altLang="sr-Latn-RS" sz="2000" dirty="0">
              <a:latin typeface="Times New Roman" panose="02020603050405020304" pitchFamily="18" charset="0"/>
              <a:cs typeface="Times New Roman" panose="02020603050405020304" pitchFamily="18" charset="0"/>
            </a:endParaRPr>
          </a:p>
        </p:txBody>
      </p:sp>
    </p:spTree>
  </p:cSld>
  <p:clrMapOvr>
    <a:masterClrMapping/>
  </p:clrMapOvr>
  <p:transition spd="slow">
    <p:split orient="vert"/>
  </p:transition>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457200" y="274638"/>
            <a:ext cx="8507288" cy="487362"/>
          </a:xfrm>
        </p:spPr>
        <p:txBody>
          <a:bodyPr/>
          <a:lstStyle/>
          <a:p>
            <a:pPr eaLnBrk="1" hangingPunct="1">
              <a:defRPr/>
            </a:pPr>
            <a:r>
              <a:rPr lang="en-GB" altLang="en-US" b="1" dirty="0">
                <a:solidFill>
                  <a:schemeClr val="tx1"/>
                </a:solidFill>
                <a:effectLst>
                  <a:outerShdw blurRad="38100" dist="38100" dir="2700000" algn="tl">
                    <a:srgbClr val="C0C0C0"/>
                  </a:outerShdw>
                </a:effectLst>
                <a:latin typeface="Cambria" panose="02040503050406030204" pitchFamily="18" charset="0"/>
              </a:rPr>
              <a:t>JOINTS BETWEEN THE HEAD AND THE NECK</a:t>
            </a:r>
            <a:endParaRPr lang="sr-Cyrl-CS" altLang="en-US" b="1" dirty="0">
              <a:solidFill>
                <a:schemeClr val="tx1"/>
              </a:solidFill>
              <a:effectLst>
                <a:outerShdw blurRad="38100" dist="38100" dir="2700000" algn="tl">
                  <a:srgbClr val="C0C0C0"/>
                </a:outerShdw>
              </a:effectLst>
              <a:latin typeface="Cambria" panose="02040503050406030204" pitchFamily="18" charset="0"/>
            </a:endParaRPr>
          </a:p>
        </p:txBody>
      </p:sp>
      <p:sp>
        <p:nvSpPr>
          <p:cNvPr id="44035" name="Rectangle 3"/>
          <p:cNvSpPr>
            <a:spLocks noGrp="1" noChangeArrowheads="1"/>
          </p:cNvSpPr>
          <p:nvPr>
            <p:ph type="body" idx="4294967295"/>
          </p:nvPr>
        </p:nvSpPr>
        <p:spPr>
          <a:xfrm>
            <a:off x="468313" y="1052513"/>
            <a:ext cx="8229600" cy="5616575"/>
          </a:xfrm>
        </p:spPr>
        <p:txBody>
          <a:bodyPr/>
          <a:lstStyle/>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1</a:t>
            </a:r>
            <a:r>
              <a:rPr lang="en-U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Atlantooccipital joint (Art. </a:t>
            </a:r>
            <a:r>
              <a:rPr lang="en-US" altLang="en-US" sz="24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Atlantoocipitalis</a:t>
            </a:r>
            <a:r>
              <a:rPr lang="en-U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GB"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upper joint of the head</a:t>
            </a: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Wingdings 3" panose="05040102010807070707" pitchFamily="18" charset="2"/>
              <a:buNone/>
              <a:defRPr/>
            </a:pPr>
            <a:endPar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2) </a:t>
            </a:r>
            <a:r>
              <a:rPr lang="en-GB"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Lower joint of the head</a:t>
            </a:r>
            <a:endParaRPr lang="sr-Cyrl-C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 Art. </a:t>
            </a:r>
            <a:r>
              <a:rPr lang="en-US" altLang="en-US" sz="2000" b="1"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atlantoaxialis</a:t>
            </a: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mediana</a:t>
            </a:r>
            <a:endPar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sr-Cyrl-C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б</a:t>
            </a: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Art. </a:t>
            </a:r>
            <a:r>
              <a:rPr lang="en-US" altLang="en-US" sz="2000" b="1"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atlantoaxialis</a:t>
            </a: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lateralis</a:t>
            </a:r>
            <a:endPar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endPar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3) </a:t>
            </a:r>
            <a:r>
              <a:rPr lang="en-GB"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Fibrous joint between </a:t>
            </a:r>
            <a:r>
              <a:rPr lang="en-US" altLang="en-US" sz="2400" b="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os</a:t>
            </a: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400" b="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occipitale</a:t>
            </a: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GB"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and</a:t>
            </a: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axis</a:t>
            </a:r>
            <a:b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“syndesmosis </a:t>
            </a:r>
            <a:r>
              <a:rPr lang="en-US" altLang="en-US" sz="24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occipitoepistrophica</a:t>
            </a:r>
            <a:r>
              <a:rPr lang="en-U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Wingdings 3" panose="05040102010807070707" pitchFamily="18" charset="2"/>
              <a:buNone/>
              <a:defRPr/>
            </a:pPr>
            <a:endPar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4) </a:t>
            </a:r>
            <a:r>
              <a:rPr lang="en-US"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Ligamentum nuchae</a:t>
            </a:r>
          </a:p>
          <a:p>
            <a:pPr eaLnBrk="1" hangingPunct="1">
              <a:buFont typeface="Wingdings 3" panose="05040102010807070707" pitchFamily="18" charset="2"/>
              <a:buNone/>
              <a:defRPr/>
            </a:pP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GB"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posterior ligament of cervical part of vertebral column</a:t>
            </a:r>
            <a:r>
              <a:rPr lang="en-US"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slide(fromBottom)">
                                      <p:cBhvr>
                                        <p:cTn id="7" dur="1000"/>
                                        <p:tgtEl>
                                          <p:spTgt spid="44035">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44035">
                                            <p:txEl>
                                              <p:pRg st="1" end="1"/>
                                            </p:txEl>
                                          </p:spTgt>
                                        </p:tgtEl>
                                        <p:attrNameLst>
                                          <p:attrName>style.visibility</p:attrName>
                                        </p:attrNameLst>
                                      </p:cBhvr>
                                      <p:to>
                                        <p:strVal val="visible"/>
                                      </p:to>
                                    </p:set>
                                    <p:animEffect transition="in" filter="slide(fromBottom)">
                                      <p:cBhvr>
                                        <p:cTn id="10" dur="1000"/>
                                        <p:tgtEl>
                                          <p:spTgt spid="4403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nodeType="clickEffect">
                                  <p:stCondLst>
                                    <p:cond delay="0"/>
                                  </p:stCondLst>
                                  <p:childTnLst>
                                    <p:set>
                                      <p:cBhvr>
                                        <p:cTn id="14" dur="1" fill="hold">
                                          <p:stCondLst>
                                            <p:cond delay="0"/>
                                          </p:stCondLst>
                                        </p:cTn>
                                        <p:tgtEl>
                                          <p:spTgt spid="44035">
                                            <p:txEl>
                                              <p:pRg st="3" end="3"/>
                                            </p:txEl>
                                          </p:spTgt>
                                        </p:tgtEl>
                                        <p:attrNameLst>
                                          <p:attrName>style.visibility</p:attrName>
                                        </p:attrNameLst>
                                      </p:cBhvr>
                                      <p:to>
                                        <p:strVal val="visible"/>
                                      </p:to>
                                    </p:set>
                                    <p:animEffect transition="in" filter="slide(fromBottom)">
                                      <p:cBhvr>
                                        <p:cTn id="15" dur="1000"/>
                                        <p:tgtEl>
                                          <p:spTgt spid="44035">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1" presetClass="entr" presetSubtype="0" fill="hold" nodeType="clickEffect">
                                  <p:stCondLst>
                                    <p:cond delay="0"/>
                                  </p:stCondLst>
                                  <p:iterate type="lt">
                                    <p:tmPct val="5000"/>
                                  </p:iterate>
                                  <p:childTnLst>
                                    <p:set>
                                      <p:cBhvr>
                                        <p:cTn id="19" dur="1" fill="hold">
                                          <p:stCondLst>
                                            <p:cond delay="0"/>
                                          </p:stCondLst>
                                        </p:cTn>
                                        <p:tgtEl>
                                          <p:spTgt spid="44035">
                                            <p:txEl>
                                              <p:pRg st="4" end="4"/>
                                            </p:txEl>
                                          </p:spTgt>
                                        </p:tgtEl>
                                        <p:attrNameLst>
                                          <p:attrName>style.visibility</p:attrName>
                                        </p:attrNameLst>
                                      </p:cBhvr>
                                      <p:to>
                                        <p:strVal val="visible"/>
                                      </p:to>
                                    </p:set>
                                    <p:anim calcmode="lin" valueType="num">
                                      <p:cBhvr>
                                        <p:cTn id="20" dur="500" fill="hold"/>
                                        <p:tgtEl>
                                          <p:spTgt spid="44035">
                                            <p:txEl>
                                              <p:pRg st="4" end="4"/>
                                            </p:txEl>
                                          </p:spTgt>
                                        </p:tgtEl>
                                        <p:attrNameLst>
                                          <p:attrName>ppt_w</p:attrName>
                                        </p:attrNameLst>
                                      </p:cBhvr>
                                      <p:tavLst>
                                        <p:tav tm="0">
                                          <p:val>
                                            <p:fltVal val="0"/>
                                          </p:val>
                                        </p:tav>
                                        <p:tav tm="100000">
                                          <p:val>
                                            <p:strVal val="#ppt_w"/>
                                          </p:val>
                                        </p:tav>
                                      </p:tavLst>
                                    </p:anim>
                                    <p:anim calcmode="lin" valueType="num">
                                      <p:cBhvr>
                                        <p:cTn id="21" dur="500" fill="hold"/>
                                        <p:tgtEl>
                                          <p:spTgt spid="44035">
                                            <p:txEl>
                                              <p:pRg st="4" end="4"/>
                                            </p:txEl>
                                          </p:spTgt>
                                        </p:tgtEl>
                                        <p:attrNameLst>
                                          <p:attrName>ppt_h</p:attrName>
                                        </p:attrNameLst>
                                      </p:cBhvr>
                                      <p:tavLst>
                                        <p:tav tm="0">
                                          <p:val>
                                            <p:fltVal val="0"/>
                                          </p:val>
                                        </p:tav>
                                        <p:tav tm="100000">
                                          <p:val>
                                            <p:strVal val="#ppt_h"/>
                                          </p:val>
                                        </p:tav>
                                      </p:tavLst>
                                    </p:anim>
                                    <p:anim calcmode="lin" valueType="num">
                                      <p:cBhvr>
                                        <p:cTn id="22" dur="500" fill="hold"/>
                                        <p:tgtEl>
                                          <p:spTgt spid="44035">
                                            <p:txEl>
                                              <p:pRg st="4" end="4"/>
                                            </p:txEl>
                                          </p:spTgt>
                                        </p:tgtEl>
                                        <p:attrNameLst>
                                          <p:attrName>style.rotation</p:attrName>
                                        </p:attrNameLst>
                                      </p:cBhvr>
                                      <p:tavLst>
                                        <p:tav tm="0">
                                          <p:val>
                                            <p:fltVal val="90"/>
                                          </p:val>
                                        </p:tav>
                                        <p:tav tm="100000">
                                          <p:val>
                                            <p:fltVal val="0"/>
                                          </p:val>
                                        </p:tav>
                                      </p:tavLst>
                                    </p:anim>
                                    <p:animEffect transition="in" filter="fade">
                                      <p:cBhvr>
                                        <p:cTn id="23" dur="500"/>
                                        <p:tgtEl>
                                          <p:spTgt spid="44035">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iterate type="lt">
                                    <p:tmPct val="5000"/>
                                  </p:iterate>
                                  <p:childTnLst>
                                    <p:set>
                                      <p:cBhvr>
                                        <p:cTn id="27" dur="1" fill="hold">
                                          <p:stCondLst>
                                            <p:cond delay="0"/>
                                          </p:stCondLst>
                                        </p:cTn>
                                        <p:tgtEl>
                                          <p:spTgt spid="44035">
                                            <p:txEl>
                                              <p:pRg st="5" end="5"/>
                                            </p:txEl>
                                          </p:spTgt>
                                        </p:tgtEl>
                                        <p:attrNameLst>
                                          <p:attrName>style.visibility</p:attrName>
                                        </p:attrNameLst>
                                      </p:cBhvr>
                                      <p:to>
                                        <p:strVal val="visible"/>
                                      </p:to>
                                    </p:set>
                                    <p:anim calcmode="lin" valueType="num">
                                      <p:cBhvr>
                                        <p:cTn id="28" dur="500" fill="hold"/>
                                        <p:tgtEl>
                                          <p:spTgt spid="44035">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44035">
                                            <p:txEl>
                                              <p:pRg st="5" end="5"/>
                                            </p:txEl>
                                          </p:spTgt>
                                        </p:tgtEl>
                                        <p:attrNameLst>
                                          <p:attrName>ppt_h</p:attrName>
                                        </p:attrNameLst>
                                      </p:cBhvr>
                                      <p:tavLst>
                                        <p:tav tm="0">
                                          <p:val>
                                            <p:fltVal val="0"/>
                                          </p:val>
                                        </p:tav>
                                        <p:tav tm="100000">
                                          <p:val>
                                            <p:strVal val="#ppt_h"/>
                                          </p:val>
                                        </p:tav>
                                      </p:tavLst>
                                    </p:anim>
                                    <p:anim calcmode="lin" valueType="num">
                                      <p:cBhvr>
                                        <p:cTn id="30" dur="500" fill="hold"/>
                                        <p:tgtEl>
                                          <p:spTgt spid="44035">
                                            <p:txEl>
                                              <p:pRg st="5" end="5"/>
                                            </p:txEl>
                                          </p:spTgt>
                                        </p:tgtEl>
                                        <p:attrNameLst>
                                          <p:attrName>style.rotation</p:attrName>
                                        </p:attrNameLst>
                                      </p:cBhvr>
                                      <p:tavLst>
                                        <p:tav tm="0">
                                          <p:val>
                                            <p:fltVal val="90"/>
                                          </p:val>
                                        </p:tav>
                                        <p:tav tm="100000">
                                          <p:val>
                                            <p:fltVal val="0"/>
                                          </p:val>
                                        </p:tav>
                                      </p:tavLst>
                                    </p:anim>
                                    <p:animEffect transition="in" filter="fade">
                                      <p:cBhvr>
                                        <p:cTn id="31" dur="500"/>
                                        <p:tgtEl>
                                          <p:spTgt spid="44035">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nodeType="clickEffect">
                                  <p:stCondLst>
                                    <p:cond delay="0"/>
                                  </p:stCondLst>
                                  <p:childTnLst>
                                    <p:set>
                                      <p:cBhvr>
                                        <p:cTn id="35" dur="1" fill="hold">
                                          <p:stCondLst>
                                            <p:cond delay="0"/>
                                          </p:stCondLst>
                                        </p:cTn>
                                        <p:tgtEl>
                                          <p:spTgt spid="44035">
                                            <p:txEl>
                                              <p:pRg st="7" end="7"/>
                                            </p:txEl>
                                          </p:spTgt>
                                        </p:tgtEl>
                                        <p:attrNameLst>
                                          <p:attrName>style.visibility</p:attrName>
                                        </p:attrNameLst>
                                      </p:cBhvr>
                                      <p:to>
                                        <p:strVal val="visible"/>
                                      </p:to>
                                    </p:set>
                                    <p:animEffect transition="in" filter="slide(fromBottom)">
                                      <p:cBhvr>
                                        <p:cTn id="36" dur="1000"/>
                                        <p:tgtEl>
                                          <p:spTgt spid="44035">
                                            <p:txEl>
                                              <p:pRg st="7" end="7"/>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nodeType="clickEffect">
                                  <p:stCondLst>
                                    <p:cond delay="0"/>
                                  </p:stCondLst>
                                  <p:childTnLst>
                                    <p:set>
                                      <p:cBhvr>
                                        <p:cTn id="40" dur="1" fill="hold">
                                          <p:stCondLst>
                                            <p:cond delay="0"/>
                                          </p:stCondLst>
                                        </p:cTn>
                                        <p:tgtEl>
                                          <p:spTgt spid="44035">
                                            <p:txEl>
                                              <p:pRg st="9" end="9"/>
                                            </p:txEl>
                                          </p:spTgt>
                                        </p:tgtEl>
                                        <p:attrNameLst>
                                          <p:attrName>style.visibility</p:attrName>
                                        </p:attrNameLst>
                                      </p:cBhvr>
                                      <p:to>
                                        <p:strVal val="visible"/>
                                      </p:to>
                                    </p:set>
                                    <p:animEffect transition="in" filter="slide(fromBottom)">
                                      <p:cBhvr>
                                        <p:cTn id="41" dur="1000"/>
                                        <p:tgtEl>
                                          <p:spTgt spid="44035">
                                            <p:txEl>
                                              <p:pRg st="9" end="9"/>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44035">
                                            <p:txEl>
                                              <p:pRg st="10" end="10"/>
                                            </p:txEl>
                                          </p:spTgt>
                                        </p:tgtEl>
                                        <p:attrNameLst>
                                          <p:attrName>style.visibility</p:attrName>
                                        </p:attrNameLst>
                                      </p:cBhvr>
                                      <p:to>
                                        <p:strVal val="visible"/>
                                      </p:to>
                                    </p:set>
                                    <p:animEffect transition="in" filter="slide(fromBottom)">
                                      <p:cBhvr>
                                        <p:cTn id="44" dur="1000"/>
                                        <p:tgtEl>
                                          <p:spTgt spid="4403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3730" name="Picture 2" descr="untitledq"/>
          <p:cNvPicPr>
            <a:picLocks noChangeAspect="1" noChangeArrowheads="1"/>
          </p:cNvPicPr>
          <p:nvPr/>
        </p:nvPicPr>
        <p:blipFill>
          <a:blip r:embed="rId2">
            <a:extLst>
              <a:ext uri="{28A0092B-C50C-407E-A947-70E740481C1C}">
                <a14:useLocalDpi xmlns:a14="http://schemas.microsoft.com/office/drawing/2010/main" val="0"/>
              </a:ext>
            </a:extLst>
          </a:blip>
          <a:srcRect l="16562" t="3903" r="64323" b="26016"/>
          <a:stretch>
            <a:fillRect/>
          </a:stretch>
        </p:blipFill>
        <p:spPr bwMode="auto">
          <a:xfrm>
            <a:off x="684213" y="1052513"/>
            <a:ext cx="2087562"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1" name="Picture 3" descr="ColorNeckFront_L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188913"/>
            <a:ext cx="5545138"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Text Box 4"/>
          <p:cNvSpPr txBox="1">
            <a:spLocks noChangeArrowheads="1"/>
          </p:cNvSpPr>
          <p:nvPr/>
        </p:nvSpPr>
        <p:spPr bwMode="auto">
          <a:xfrm>
            <a:off x="5508625" y="6521450"/>
            <a:ext cx="2447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1600" i="1">
                <a:solidFill>
                  <a:srgbClr val="99FFCC"/>
                </a:solidFill>
                <a:cs typeface="Arial" panose="020B0604020202020204" pitchFamily="34" charset="0"/>
              </a:rPr>
              <a:t>Prednji aspekt</a:t>
            </a:r>
            <a:endParaRPr lang="en-US" altLang="sr-Latn-RS" sz="1600" i="1">
              <a:solidFill>
                <a:srgbClr val="99FFCC"/>
              </a:solidFill>
              <a:cs typeface="Arial" panose="020B0604020202020204" pitchFamily="34" charset="0"/>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71500" y="642938"/>
            <a:ext cx="8229600" cy="914400"/>
          </a:xfrm>
        </p:spPr>
        <p:txBody>
          <a:bodyPr/>
          <a:lstStyle/>
          <a:p>
            <a:pPr eaLnBrk="1" hangingPunct="1">
              <a:defRPr/>
            </a:pPr>
            <a:r>
              <a:rPr lang="en-US" altLang="en-US" b="1" dirty="0">
                <a:solidFill>
                  <a:srgbClr val="FF9900"/>
                </a:solidFill>
                <a:effectLst>
                  <a:outerShdw blurRad="38100" dist="38100" dir="2700000" algn="tl">
                    <a:srgbClr val="C0C0C0"/>
                  </a:outerShdw>
                </a:effectLst>
              </a:rPr>
              <a:t>1) Art. </a:t>
            </a:r>
            <a:r>
              <a:rPr lang="en-US" altLang="en-US" b="1" dirty="0" err="1">
                <a:solidFill>
                  <a:srgbClr val="FF9900"/>
                </a:solidFill>
                <a:effectLst>
                  <a:outerShdw blurRad="38100" dist="38100" dir="2700000" algn="tl">
                    <a:srgbClr val="C0C0C0"/>
                  </a:outerShdw>
                </a:effectLst>
              </a:rPr>
              <a:t>atlantooccipitalis</a:t>
            </a:r>
            <a:br>
              <a:rPr lang="en-US" altLang="en-US" sz="2800" b="1" dirty="0">
                <a:solidFill>
                  <a:srgbClr val="FF9900"/>
                </a:solidFill>
                <a:effectLst>
                  <a:outerShdw blurRad="38100" dist="38100" dir="2700000" algn="tl">
                    <a:srgbClr val="C0C0C0"/>
                  </a:outerShdw>
                </a:effectLst>
              </a:rPr>
            </a:br>
            <a:r>
              <a:rPr lang="en-US" altLang="en-US" sz="2800" b="1" dirty="0">
                <a:solidFill>
                  <a:srgbClr val="FF9900"/>
                </a:solidFill>
                <a:effectLst>
                  <a:outerShdw blurRad="38100" dist="38100" dir="2700000" algn="tl">
                    <a:srgbClr val="C0C0C0"/>
                  </a:outerShdw>
                </a:effectLst>
              </a:rPr>
              <a:t>    </a:t>
            </a:r>
            <a:r>
              <a:rPr lang="en-US" altLang="en-US" sz="2800" i="1" dirty="0">
                <a:solidFill>
                  <a:srgbClr val="FF9900"/>
                </a:solidFill>
                <a:effectLst>
                  <a:outerShdw blurRad="38100" dist="38100" dir="2700000" algn="tl">
                    <a:srgbClr val="C0C0C0"/>
                  </a:outerShdw>
                </a:effectLst>
              </a:rPr>
              <a:t>(</a:t>
            </a:r>
            <a:r>
              <a:rPr lang="en-GB" altLang="en-US" sz="2800" i="1" dirty="0">
                <a:solidFill>
                  <a:srgbClr val="FF9900"/>
                </a:solidFill>
                <a:effectLst>
                  <a:outerShdw blurRad="38100" dist="38100" dir="2700000" algn="tl">
                    <a:srgbClr val="C0C0C0"/>
                  </a:outerShdw>
                </a:effectLst>
                <a:latin typeface="Cambria" panose="02040503050406030204" pitchFamily="18" charset="0"/>
              </a:rPr>
              <a:t>Upper joint of the head</a:t>
            </a:r>
            <a:r>
              <a:rPr lang="en-US" altLang="en-US" sz="2800" i="1" dirty="0">
                <a:solidFill>
                  <a:srgbClr val="FF9900"/>
                </a:solidFill>
                <a:effectLst>
                  <a:outerShdw blurRad="38100" dist="38100" dir="2700000" algn="tl">
                    <a:srgbClr val="C0C0C0"/>
                  </a:outerShdw>
                </a:effectLst>
              </a:rPr>
              <a:t>)</a:t>
            </a:r>
            <a:br>
              <a:rPr lang="en-US" altLang="en-US" sz="2800" b="1" dirty="0">
                <a:solidFill>
                  <a:srgbClr val="FF9900"/>
                </a:solidFill>
                <a:effectLst>
                  <a:outerShdw blurRad="38100" dist="38100" dir="2700000" algn="tl">
                    <a:srgbClr val="C0C0C0"/>
                  </a:outerShdw>
                </a:effectLst>
              </a:rPr>
            </a:br>
            <a:endParaRPr lang="en-US" altLang="en-US" sz="2800" b="1" dirty="0">
              <a:solidFill>
                <a:srgbClr val="FF9900"/>
              </a:solidFill>
              <a:effectLst>
                <a:outerShdw blurRad="38100" dist="38100" dir="2700000" algn="tl">
                  <a:srgbClr val="C0C0C0"/>
                </a:outerShdw>
              </a:effectLst>
            </a:endParaRPr>
          </a:p>
        </p:txBody>
      </p:sp>
      <p:pic>
        <p:nvPicPr>
          <p:cNvPr id="74755" name="Picture 3" descr="scan0004"/>
          <p:cNvPicPr>
            <a:picLocks noGrp="1" noChangeAspect="1" noChangeArrowheads="1"/>
          </p:cNvPicPr>
          <p:nvPr>
            <p:ph sz="half" idx="4294967295"/>
          </p:nvPr>
        </p:nvPicPr>
        <p:blipFill>
          <a:blip r:embed="rId3">
            <a:lum contrast="6000"/>
            <a:extLst>
              <a:ext uri="{28A0092B-C50C-407E-A947-70E740481C1C}">
                <a14:useLocalDpi xmlns:a14="http://schemas.microsoft.com/office/drawing/2010/main" val="0"/>
              </a:ext>
            </a:extLst>
          </a:blip>
          <a:srcRect l="2045" t="8090" b="3687"/>
          <a:stretch>
            <a:fillRect/>
          </a:stretch>
        </p:blipFill>
        <p:spPr>
          <a:xfrm>
            <a:off x="179388" y="2852738"/>
            <a:ext cx="4316412" cy="3457575"/>
          </a:xfrm>
          <a:ln w="38100">
            <a:solidFill>
              <a:srgbClr val="FFDD4F"/>
            </a:solidFill>
            <a:miter lim="800000"/>
            <a:headEnd/>
            <a:tailEnd/>
          </a:ln>
        </p:spPr>
      </p:pic>
      <p:pic>
        <p:nvPicPr>
          <p:cNvPr id="74756" name="Picture 4" descr="scan0012"/>
          <p:cNvPicPr>
            <a:picLocks noGrp="1" noChangeAspect="1" noChangeArrowheads="1"/>
          </p:cNvPicPr>
          <p:nvPr>
            <p:ph sz="half" idx="4294967295"/>
          </p:nvPr>
        </p:nvPicPr>
        <p:blipFill>
          <a:blip r:embed="rId4">
            <a:lum contrast="6000"/>
            <a:extLst>
              <a:ext uri="{28A0092B-C50C-407E-A947-70E740481C1C}">
                <a14:useLocalDpi xmlns:a14="http://schemas.microsoft.com/office/drawing/2010/main" val="0"/>
              </a:ext>
            </a:extLst>
          </a:blip>
          <a:srcRect l="1959" t="1344" r="47258" b="65822"/>
          <a:stretch>
            <a:fillRect/>
          </a:stretch>
        </p:blipFill>
        <p:spPr>
          <a:xfrm>
            <a:off x="4716463" y="2852738"/>
            <a:ext cx="4248150" cy="3455987"/>
          </a:xfrm>
          <a:ln w="38100">
            <a:solidFill>
              <a:srgbClr val="FFDD4F"/>
            </a:solidFill>
            <a:miter lim="800000"/>
            <a:headEnd/>
            <a:tailEnd/>
          </a:ln>
        </p:spPr>
      </p:pic>
      <p:sp>
        <p:nvSpPr>
          <p:cNvPr id="46085" name="Rectangle 5"/>
          <p:cNvSpPr>
            <a:spLocks noChangeArrowheads="1"/>
          </p:cNvSpPr>
          <p:nvPr/>
        </p:nvSpPr>
        <p:spPr bwMode="auto">
          <a:xfrm>
            <a:off x="971600" y="1268413"/>
            <a:ext cx="7129413" cy="156966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r>
              <a:rPr lang="en-GB" altLang="en-US" sz="24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Articulating surfaces</a:t>
            </a:r>
            <a:r>
              <a:rPr lang="en-US" altLang="en-US" sz="24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defRPr/>
            </a:pPr>
            <a:r>
              <a:rPr lang="en-US" altLang="en-US" sz="24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condylus</a:t>
            </a: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occipitalis (</a:t>
            </a:r>
            <a:r>
              <a:rPr lang="en-US" alt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os</a:t>
            </a: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occipitale</a:t>
            </a: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defRPr/>
            </a:pP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 fovea </a:t>
            </a:r>
            <a:r>
              <a:rPr lang="en-US" alt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articularis</a:t>
            </a: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superior (atlas-C1)</a:t>
            </a:r>
            <a:b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superior surface of lateral masses of atlas)</a:t>
            </a:r>
          </a:p>
        </p:txBody>
      </p:sp>
      <p:sp>
        <p:nvSpPr>
          <p:cNvPr id="46086" name="AutoShape 6"/>
          <p:cNvSpPr>
            <a:spLocks noChangeArrowheads="1"/>
          </p:cNvSpPr>
          <p:nvPr/>
        </p:nvSpPr>
        <p:spPr bwMode="auto">
          <a:xfrm rot="-8470735">
            <a:off x="2484438" y="5157788"/>
            <a:ext cx="1008062" cy="144462"/>
          </a:xfrm>
          <a:prstGeom prst="rightArrow">
            <a:avLst>
              <a:gd name="adj1" fmla="val 50000"/>
              <a:gd name="adj2" fmla="val 174419"/>
            </a:avLst>
          </a:prstGeom>
          <a:solidFill>
            <a:srgbClr val="990033"/>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46087" name="AutoShape 7"/>
          <p:cNvSpPr>
            <a:spLocks noChangeArrowheads="1"/>
          </p:cNvSpPr>
          <p:nvPr/>
        </p:nvSpPr>
        <p:spPr bwMode="auto">
          <a:xfrm rot="-8470735">
            <a:off x="6156325" y="4724400"/>
            <a:ext cx="1008063" cy="144463"/>
          </a:xfrm>
          <a:prstGeom prst="rightArrow">
            <a:avLst>
              <a:gd name="adj1" fmla="val 50000"/>
              <a:gd name="adj2" fmla="val 174418"/>
            </a:avLst>
          </a:prstGeom>
          <a:solidFill>
            <a:srgbClr val="990033"/>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46085">
                                            <p:txEl>
                                              <p:pRg st="0" end="0"/>
                                            </p:txEl>
                                          </p:spTgt>
                                        </p:tgtEl>
                                        <p:attrNameLst>
                                          <p:attrName>style.visibility</p:attrName>
                                        </p:attrNameLst>
                                      </p:cBhvr>
                                      <p:to>
                                        <p:strVal val="visible"/>
                                      </p:to>
                                    </p:set>
                                    <p:animEffect transition="in" filter="slide(fromBottom)">
                                      <p:cBhvr>
                                        <p:cTn id="7" dur="1000"/>
                                        <p:tgtEl>
                                          <p:spTgt spid="4608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46085">
                                            <p:txEl>
                                              <p:pRg st="1" end="1"/>
                                            </p:txEl>
                                          </p:spTgt>
                                        </p:tgtEl>
                                        <p:attrNameLst>
                                          <p:attrName>style.visibility</p:attrName>
                                        </p:attrNameLst>
                                      </p:cBhvr>
                                      <p:to>
                                        <p:strVal val="visible"/>
                                      </p:to>
                                    </p:set>
                                    <p:anim calcmode="lin" valueType="num">
                                      <p:cBhvr>
                                        <p:cTn id="12" dur="500" fill="hold"/>
                                        <p:tgtEl>
                                          <p:spTgt spid="46085">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46085">
                                            <p:txEl>
                                              <p:pRg st="1" end="1"/>
                                            </p:txEl>
                                          </p:spTgt>
                                        </p:tgtEl>
                                        <p:attrNameLst>
                                          <p:attrName>ppt_h</p:attrName>
                                        </p:attrNameLst>
                                      </p:cBhvr>
                                      <p:tavLst>
                                        <p:tav tm="0">
                                          <p:val>
                                            <p:fltVal val="0"/>
                                          </p:val>
                                        </p:tav>
                                        <p:tav tm="100000">
                                          <p:val>
                                            <p:strVal val="#ppt_h"/>
                                          </p:val>
                                        </p:tav>
                                      </p:tavLst>
                                    </p:anim>
                                    <p:anim calcmode="lin" valueType="num">
                                      <p:cBhvr>
                                        <p:cTn id="14" dur="500" fill="hold"/>
                                        <p:tgtEl>
                                          <p:spTgt spid="46085">
                                            <p:txEl>
                                              <p:pRg st="1" end="1"/>
                                            </p:txEl>
                                          </p:spTgt>
                                        </p:tgtEl>
                                        <p:attrNameLst>
                                          <p:attrName>style.rotation</p:attrName>
                                        </p:attrNameLst>
                                      </p:cBhvr>
                                      <p:tavLst>
                                        <p:tav tm="0">
                                          <p:val>
                                            <p:fltVal val="90"/>
                                          </p:val>
                                        </p:tav>
                                        <p:tav tm="100000">
                                          <p:val>
                                            <p:fltVal val="0"/>
                                          </p:val>
                                        </p:tav>
                                      </p:tavLst>
                                    </p:anim>
                                    <p:animEffect transition="in" filter="fade">
                                      <p:cBhvr>
                                        <p:cTn id="15" dur="500"/>
                                        <p:tgtEl>
                                          <p:spTgt spid="46085">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46086"/>
                                        </p:tgtEl>
                                        <p:attrNameLst>
                                          <p:attrName>style.visibility</p:attrName>
                                        </p:attrNameLst>
                                      </p:cBhvr>
                                      <p:to>
                                        <p:strVal val="visible"/>
                                      </p:to>
                                    </p:set>
                                    <p:animScale>
                                      <p:cBhvr>
                                        <p:cTn id="20" dur="1000" decel="50000" fill="hold">
                                          <p:stCondLst>
                                            <p:cond delay="0"/>
                                          </p:stCondLst>
                                        </p:cTn>
                                        <p:tgtEl>
                                          <p:spTgt spid="460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6086"/>
                                        </p:tgtEl>
                                        <p:attrNameLst>
                                          <p:attrName>ppt_x,ppt_y</p:attrName>
                                        </p:attrNameLst>
                                      </p:cBhvr>
                                      <p:rCtr x="0" y="0"/>
                                    </p:animMotion>
                                    <p:animEffect transition="in" filter="fade">
                                      <p:cBhvr>
                                        <p:cTn id="22" dur="1000"/>
                                        <p:tgtEl>
                                          <p:spTgt spid="460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nodeType="clickEffect">
                                  <p:stCondLst>
                                    <p:cond delay="0"/>
                                  </p:stCondLst>
                                  <p:iterate type="lt">
                                    <p:tmPct val="5000"/>
                                  </p:iterate>
                                  <p:childTnLst>
                                    <p:set>
                                      <p:cBhvr>
                                        <p:cTn id="26" dur="1" fill="hold">
                                          <p:stCondLst>
                                            <p:cond delay="0"/>
                                          </p:stCondLst>
                                        </p:cTn>
                                        <p:tgtEl>
                                          <p:spTgt spid="46085">
                                            <p:txEl>
                                              <p:pRg st="2" end="2"/>
                                            </p:txEl>
                                          </p:spTgt>
                                        </p:tgtEl>
                                        <p:attrNameLst>
                                          <p:attrName>style.visibility</p:attrName>
                                        </p:attrNameLst>
                                      </p:cBhvr>
                                      <p:to>
                                        <p:strVal val="visible"/>
                                      </p:to>
                                    </p:set>
                                    <p:anim calcmode="lin" valueType="num">
                                      <p:cBhvr>
                                        <p:cTn id="27" dur="500" fill="hold"/>
                                        <p:tgtEl>
                                          <p:spTgt spid="46085">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46085">
                                            <p:txEl>
                                              <p:pRg st="2" end="2"/>
                                            </p:txEl>
                                          </p:spTgt>
                                        </p:tgtEl>
                                        <p:attrNameLst>
                                          <p:attrName>ppt_h</p:attrName>
                                        </p:attrNameLst>
                                      </p:cBhvr>
                                      <p:tavLst>
                                        <p:tav tm="0">
                                          <p:val>
                                            <p:fltVal val="0"/>
                                          </p:val>
                                        </p:tav>
                                        <p:tav tm="100000">
                                          <p:val>
                                            <p:strVal val="#ppt_h"/>
                                          </p:val>
                                        </p:tav>
                                      </p:tavLst>
                                    </p:anim>
                                    <p:anim calcmode="lin" valueType="num">
                                      <p:cBhvr>
                                        <p:cTn id="29" dur="500" fill="hold"/>
                                        <p:tgtEl>
                                          <p:spTgt spid="46085">
                                            <p:txEl>
                                              <p:pRg st="2" end="2"/>
                                            </p:txEl>
                                          </p:spTgt>
                                        </p:tgtEl>
                                        <p:attrNameLst>
                                          <p:attrName>style.rotation</p:attrName>
                                        </p:attrNameLst>
                                      </p:cBhvr>
                                      <p:tavLst>
                                        <p:tav tm="0">
                                          <p:val>
                                            <p:fltVal val="90"/>
                                          </p:val>
                                        </p:tav>
                                        <p:tav tm="100000">
                                          <p:val>
                                            <p:fltVal val="0"/>
                                          </p:val>
                                        </p:tav>
                                      </p:tavLst>
                                    </p:anim>
                                    <p:animEffect transition="in" filter="fade">
                                      <p:cBhvr>
                                        <p:cTn id="30" dur="500"/>
                                        <p:tgtEl>
                                          <p:spTgt spid="46085">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46087"/>
                                        </p:tgtEl>
                                        <p:attrNameLst>
                                          <p:attrName>style.visibility</p:attrName>
                                        </p:attrNameLst>
                                      </p:cBhvr>
                                      <p:to>
                                        <p:strVal val="visible"/>
                                      </p:to>
                                    </p:set>
                                    <p:animScale>
                                      <p:cBhvr>
                                        <p:cTn id="35" dur="1000" decel="50000" fill="hold">
                                          <p:stCondLst>
                                            <p:cond delay="0"/>
                                          </p:stCondLst>
                                        </p:cTn>
                                        <p:tgtEl>
                                          <p:spTgt spid="460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46087"/>
                                        </p:tgtEl>
                                        <p:attrNameLst>
                                          <p:attrName>ppt_x,ppt_y</p:attrName>
                                        </p:attrNameLst>
                                      </p:cBhvr>
                                      <p:rCtr x="0" y="0"/>
                                    </p:animMotion>
                                    <p:animEffect transition="in" filter="fade">
                                      <p:cBhvr>
                                        <p:cTn id="37" dur="10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animBg="1"/>
      <p:bldP spid="46087"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5778" name="Picture 4" descr="RearNeckOc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0"/>
            <a:ext cx="5616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5" descr="Obrati pažnj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313" y="2133600"/>
            <a:ext cx="11160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E9F62C-41C7-5FD6-3447-9B941C917F05}"/>
              </a:ext>
            </a:extLst>
          </p:cNvPr>
          <p:cNvPicPr>
            <a:picLocks noChangeAspect="1"/>
          </p:cNvPicPr>
          <p:nvPr/>
        </p:nvPicPr>
        <p:blipFill>
          <a:blip r:embed="rId2"/>
          <a:stretch>
            <a:fillRect/>
          </a:stretch>
        </p:blipFill>
        <p:spPr>
          <a:xfrm>
            <a:off x="373703" y="0"/>
            <a:ext cx="8396594" cy="6858000"/>
          </a:xfrm>
          <a:prstGeom prst="rect">
            <a:avLst/>
          </a:prstGeom>
        </p:spPr>
      </p:pic>
    </p:spTree>
    <p:extLst>
      <p:ext uri="{BB962C8B-B14F-4D97-AF65-F5344CB8AC3E}">
        <p14:creationId xmlns:p14="http://schemas.microsoft.com/office/powerpoint/2010/main" val="42033453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533402" y="72836"/>
            <a:ext cx="8229600" cy="431502"/>
          </a:xfrm>
        </p:spPr>
        <p:txBody>
          <a:bodyPr/>
          <a:lstStyle/>
          <a:p>
            <a:pPr eaLnBrk="1" hangingPunct="1"/>
            <a:r>
              <a:rPr lang="en-US" altLang="en-US" sz="2800" b="1" dirty="0">
                <a:solidFill>
                  <a:srgbClr val="FF9900"/>
                </a:solidFill>
                <a:latin typeface="Times New Roman" panose="02020603050405020304" pitchFamily="18" charset="0"/>
                <a:cs typeface="Times New Roman" panose="02020603050405020304" pitchFamily="18" charset="0"/>
              </a:rPr>
              <a:t>1) Art. </a:t>
            </a:r>
            <a:r>
              <a:rPr lang="en-US" altLang="en-US" sz="2800" b="1" dirty="0" err="1">
                <a:solidFill>
                  <a:srgbClr val="FF9900"/>
                </a:solidFill>
                <a:latin typeface="Times New Roman" panose="02020603050405020304" pitchFamily="18" charset="0"/>
                <a:cs typeface="Times New Roman" panose="02020603050405020304" pitchFamily="18" charset="0"/>
              </a:rPr>
              <a:t>atlantooccipitalis</a:t>
            </a:r>
            <a:r>
              <a:rPr lang="en-US" altLang="en-US" sz="2800" b="1" dirty="0">
                <a:solidFill>
                  <a:srgbClr val="FF9900"/>
                </a:solidFill>
                <a:latin typeface="Times New Roman" panose="02020603050405020304" pitchFamily="18" charset="0"/>
                <a:cs typeface="Times New Roman" panose="02020603050405020304" pitchFamily="18" charset="0"/>
              </a:rPr>
              <a:t> </a:t>
            </a:r>
            <a:r>
              <a:rPr lang="en-US" altLang="en-US" sz="2800" i="1" dirty="0">
                <a:solidFill>
                  <a:srgbClr val="FF9900"/>
                </a:solidFill>
                <a:latin typeface="Times New Roman" panose="02020603050405020304" pitchFamily="18" charset="0"/>
                <a:cs typeface="Times New Roman" panose="02020603050405020304" pitchFamily="18" charset="0"/>
              </a:rPr>
              <a:t>(</a:t>
            </a:r>
            <a:r>
              <a:rPr lang="en-GB" altLang="en-US" sz="2800" i="1" dirty="0">
                <a:solidFill>
                  <a:srgbClr val="FF9900"/>
                </a:solidFill>
                <a:latin typeface="Times New Roman" panose="02020603050405020304" pitchFamily="18" charset="0"/>
                <a:cs typeface="Times New Roman" panose="02020603050405020304" pitchFamily="18" charset="0"/>
              </a:rPr>
              <a:t>Upper joint of the head</a:t>
            </a:r>
            <a:r>
              <a:rPr lang="en-US" altLang="en-US" sz="2800" i="1" dirty="0">
                <a:solidFill>
                  <a:srgbClr val="FF9900"/>
                </a:solidFill>
                <a:latin typeface="Times New Roman" panose="02020603050405020304" pitchFamily="18" charset="0"/>
                <a:cs typeface="Times New Roman" panose="02020603050405020304" pitchFamily="18" charset="0"/>
              </a:rPr>
              <a:t>)</a:t>
            </a:r>
            <a:endParaRPr lang="en-US" altLang="en-US" sz="2800" b="1" dirty="0">
              <a:solidFill>
                <a:srgbClr val="FF9900"/>
              </a:solidFill>
            </a:endParaRPr>
          </a:p>
        </p:txBody>
      </p:sp>
      <p:sp>
        <p:nvSpPr>
          <p:cNvPr id="48131" name="Rectangle 3"/>
          <p:cNvSpPr>
            <a:spLocks noGrp="1" noChangeArrowheads="1"/>
          </p:cNvSpPr>
          <p:nvPr>
            <p:ph type="body" sz="half" idx="4294967295"/>
          </p:nvPr>
        </p:nvSpPr>
        <p:spPr>
          <a:xfrm>
            <a:off x="0" y="490537"/>
            <a:ext cx="8763002" cy="6294627"/>
          </a:xfrm>
        </p:spPr>
        <p:txBody>
          <a:bodyPr/>
          <a:lstStyle/>
          <a:p>
            <a:pPr marL="533400" indent="-533400" eaLnBrk="1" hangingPunct="1">
              <a:buFont typeface="Wingdings 3" panose="05040102010807070707" pitchFamily="18" charset="2"/>
              <a:buNone/>
            </a:pPr>
            <a:r>
              <a:rPr lang="en-GB" altLang="en-US" sz="2000" b="1" i="1" dirty="0">
                <a:latin typeface="Times New Roman" panose="02020603050405020304" pitchFamily="18" charset="0"/>
                <a:cs typeface="Times New Roman" panose="02020603050405020304" pitchFamily="18" charset="0"/>
              </a:rPr>
              <a:t>Articulating surfaces</a:t>
            </a:r>
            <a:r>
              <a:rPr lang="en-US" altLang="en-US" sz="2000" b="1" i="1" dirty="0">
                <a:latin typeface="Times New Roman" panose="02020603050405020304" pitchFamily="18" charset="0"/>
                <a:cs typeface="Times New Roman" panose="02020603050405020304" pitchFamily="18" charset="0"/>
              </a:rPr>
              <a:t>:</a:t>
            </a:r>
          </a:p>
          <a:p>
            <a:pPr marL="533400" indent="-533400" eaLnBrk="1" hangingPunct="1">
              <a:buFont typeface="Wingdings 3" panose="05040102010807070707" pitchFamily="18" charset="2"/>
              <a:buNone/>
            </a:pPr>
            <a:r>
              <a:rPr lang="en-US" altLang="en-US" sz="2000" i="1" dirty="0">
                <a:latin typeface="Times New Roman" panose="02020603050405020304" pitchFamily="18" charset="0"/>
                <a:cs typeface="Times New Roman" panose="02020603050405020304" pitchFamily="18" charset="0"/>
              </a:rPr>
              <a:t>    </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condylus</a:t>
            </a:r>
            <a:r>
              <a:rPr lang="en-US" altLang="en-US" sz="2000" dirty="0">
                <a:latin typeface="Times New Roman" panose="02020603050405020304" pitchFamily="18" charset="0"/>
                <a:cs typeface="Times New Roman" panose="02020603050405020304" pitchFamily="18" charset="0"/>
              </a:rPr>
              <a:t> occipitalis (</a:t>
            </a:r>
            <a:r>
              <a:rPr lang="en-US" altLang="en-US" sz="2000" dirty="0" err="1">
                <a:latin typeface="Times New Roman" panose="02020603050405020304" pitchFamily="18" charset="0"/>
                <a:cs typeface="Times New Roman" panose="02020603050405020304" pitchFamily="18" charset="0"/>
              </a:rPr>
              <a:t>os</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occipitale</a:t>
            </a:r>
            <a:r>
              <a:rPr lang="en-US" altLang="en-US" sz="2000" dirty="0">
                <a:latin typeface="Times New Roman" panose="02020603050405020304" pitchFamily="18" charset="0"/>
                <a:cs typeface="Times New Roman" panose="02020603050405020304" pitchFamily="18" charset="0"/>
              </a:rPr>
              <a:t>)</a:t>
            </a:r>
          </a:p>
          <a:p>
            <a:pPr marL="533400" indent="-533400" eaLnBrk="1" hangingPunct="1">
              <a:buFont typeface="Wingdings 3" panose="05040102010807070707" pitchFamily="18" charset="2"/>
              <a:buNone/>
            </a:pPr>
            <a:r>
              <a:rPr lang="en-US" altLang="en-US" sz="2000" dirty="0">
                <a:latin typeface="Times New Roman" panose="02020603050405020304" pitchFamily="18" charset="0"/>
                <a:cs typeface="Times New Roman" panose="02020603050405020304" pitchFamily="18" charset="0"/>
              </a:rPr>
              <a:t>    - fovea </a:t>
            </a:r>
            <a:r>
              <a:rPr lang="en-US" altLang="en-US" sz="2000" dirty="0" err="1">
                <a:latin typeface="Times New Roman" panose="02020603050405020304" pitchFamily="18" charset="0"/>
                <a:cs typeface="Times New Roman" panose="02020603050405020304" pitchFamily="18" charset="0"/>
              </a:rPr>
              <a:t>articularis</a:t>
            </a:r>
            <a:r>
              <a:rPr lang="en-US" altLang="en-US" sz="2000" dirty="0">
                <a:latin typeface="Times New Roman" panose="02020603050405020304" pitchFamily="18" charset="0"/>
                <a:cs typeface="Times New Roman" panose="02020603050405020304" pitchFamily="18" charset="0"/>
              </a:rPr>
              <a:t> superior at superior surface of both lateral mass of atlas</a:t>
            </a:r>
          </a:p>
          <a:p>
            <a:pPr marL="533400" indent="-533400" eaLnBrk="1" hangingPunct="1">
              <a:buFont typeface="Wingdings 3" panose="05040102010807070707" pitchFamily="18" charset="2"/>
              <a:buNone/>
            </a:pPr>
            <a:endParaRPr lang="en-US" altLang="en-US" sz="800" dirty="0">
              <a:latin typeface="Times New Roman" panose="02020603050405020304" pitchFamily="18" charset="0"/>
              <a:cs typeface="Times New Roman" panose="02020603050405020304" pitchFamily="18" charset="0"/>
            </a:endParaRPr>
          </a:p>
          <a:p>
            <a:pPr marL="533400" indent="-533400" eaLnBrk="1" hangingPunct="1">
              <a:buFont typeface="Wingdings 3" panose="05040102010807070707" pitchFamily="18" charset="2"/>
              <a:buNone/>
            </a:pPr>
            <a:r>
              <a:rPr lang="en-GB" altLang="en-US" sz="2000" b="1" i="1" dirty="0">
                <a:latin typeface="Times New Roman" panose="02020603050405020304" pitchFamily="18" charset="0"/>
                <a:cs typeface="Times New Roman" panose="02020603050405020304" pitchFamily="18" charset="0"/>
              </a:rPr>
              <a:t>Ligaments</a:t>
            </a:r>
            <a:r>
              <a:rPr lang="en-US" altLang="en-US" sz="2000" b="1" i="1" dirty="0">
                <a:latin typeface="Times New Roman" panose="02020603050405020304" pitchFamily="18" charset="0"/>
                <a:cs typeface="Times New Roman" panose="02020603050405020304" pitchFamily="18" charset="0"/>
              </a:rPr>
              <a:t>:</a:t>
            </a:r>
          </a:p>
          <a:p>
            <a:pPr marL="533400" indent="-533400" eaLnBrk="1" hangingPunct="1">
              <a:buFont typeface="Wingdings 3" panose="05040102010807070707" pitchFamily="18" charset="2"/>
              <a:buNone/>
            </a:pPr>
            <a:r>
              <a:rPr lang="en-US" altLang="en-US" sz="2000" i="1" dirty="0">
                <a:latin typeface="Times New Roman" panose="02020603050405020304" pitchFamily="18" charset="0"/>
                <a:cs typeface="Times New Roman" panose="02020603050405020304" pitchFamily="18" charset="0"/>
              </a:rPr>
              <a:t>   </a:t>
            </a:r>
            <a:r>
              <a:rPr lang="en-US" altLang="en-US" sz="2000" dirty="0">
                <a:latin typeface="Times New Roman" panose="02020603050405020304" pitchFamily="18" charset="0"/>
                <a:cs typeface="Times New Roman" panose="02020603050405020304" pitchFamily="18" charset="0"/>
              </a:rPr>
              <a:t>* </a:t>
            </a:r>
            <a:r>
              <a:rPr lang="en-US" altLang="en-US" sz="2000" u="sng" dirty="0">
                <a:latin typeface="Times New Roman" panose="02020603050405020304" pitchFamily="18" charset="0"/>
                <a:cs typeface="Times New Roman" panose="02020603050405020304" pitchFamily="18" charset="0"/>
              </a:rPr>
              <a:t>membrana </a:t>
            </a:r>
            <a:r>
              <a:rPr lang="en-US" altLang="en-US" sz="2000" u="sng" dirty="0" err="1">
                <a:latin typeface="Times New Roman" panose="02020603050405020304" pitchFamily="18" charset="0"/>
                <a:cs typeface="Times New Roman" panose="02020603050405020304" pitchFamily="18" charset="0"/>
              </a:rPr>
              <a:t>atlantooccipitalis</a:t>
            </a:r>
            <a:r>
              <a:rPr lang="en-US" altLang="en-US" sz="2000" u="sng" dirty="0">
                <a:latin typeface="Times New Roman" panose="02020603050405020304" pitchFamily="18" charset="0"/>
                <a:cs typeface="Times New Roman" panose="02020603050405020304" pitchFamily="18" charset="0"/>
              </a:rPr>
              <a:t> anterior</a:t>
            </a:r>
          </a:p>
          <a:p>
            <a:pPr marL="358775" indent="-358775" eaLnBrk="1" hangingPunct="1">
              <a:buFont typeface="Wingdings 3" panose="05040102010807070707" pitchFamily="18" charset="2"/>
              <a:buNone/>
            </a:pPr>
            <a:r>
              <a:rPr lang="en-GB" altLang="en-US" sz="2000" dirty="0">
                <a:latin typeface="Times New Roman" panose="02020603050405020304" pitchFamily="18" charset="0"/>
                <a:cs typeface="Times New Roman" panose="02020603050405020304" pitchFamily="18" charset="0"/>
              </a:rPr>
              <a:t>attachment</a:t>
            </a:r>
            <a:r>
              <a:rPr lang="en-US" altLang="en-US" sz="2000" dirty="0">
                <a:latin typeface="Times New Roman" panose="02020603050405020304" pitchFamily="18" charset="0"/>
                <a:cs typeface="Times New Roman" panose="02020603050405020304" pitchFamily="18" charset="0"/>
              </a:rPr>
              <a:t>: </a:t>
            </a:r>
          </a:p>
          <a:p>
            <a:pPr marL="0" indent="0" eaLnBrk="1" hangingPunct="1">
              <a:buFont typeface="Wingdings 3" panose="05040102010807070707" pitchFamily="18" charset="2"/>
              <a:buNone/>
            </a:pPr>
            <a:r>
              <a:rPr lang="en-US" altLang="en-US" sz="2000" dirty="0">
                <a:latin typeface="Times New Roman" panose="02020603050405020304" pitchFamily="18" charset="0"/>
                <a:cs typeface="Times New Roman" panose="02020603050405020304" pitchFamily="18" charset="0"/>
              </a:rPr>
              <a:t>- pars </a:t>
            </a:r>
            <a:r>
              <a:rPr lang="en-US" altLang="en-US" sz="2000" dirty="0" err="1">
                <a:latin typeface="Times New Roman" panose="02020603050405020304" pitchFamily="18" charset="0"/>
                <a:cs typeface="Times New Roman" panose="02020603050405020304" pitchFamily="18" charset="0"/>
              </a:rPr>
              <a:t>basilaris</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ossis</a:t>
            </a:r>
            <a:r>
              <a:rPr lang="en-US" altLang="en-US" sz="2000" dirty="0">
                <a:latin typeface="Times New Roman" panose="02020603050405020304" pitchFamily="18" charset="0"/>
                <a:cs typeface="Times New Roman" panose="02020603050405020304" pitchFamily="18" charset="0"/>
              </a:rPr>
              <a:t> occipitalis –</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a:t>
            </a:r>
            <a:r>
              <a:rPr lang="en-GB" altLang="en-US" sz="2000" dirty="0">
                <a:latin typeface="Times New Roman" panose="02020603050405020304" pitchFamily="18" charset="0"/>
                <a:cs typeface="Times New Roman" panose="02020603050405020304" pitchFamily="18" charset="0"/>
              </a:rPr>
              <a:t>in front of </a:t>
            </a:r>
            <a:r>
              <a:rPr lang="en-US" altLang="en-US" sz="2000" dirty="0">
                <a:latin typeface="Times New Roman" panose="02020603050405020304" pitchFamily="18" charset="0"/>
                <a:cs typeface="Times New Roman" panose="02020603050405020304" pitchFamily="18" charset="0"/>
              </a:rPr>
              <a:t>foramen magnum</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arcus anterior of atlas – </a:t>
            </a:r>
            <a:r>
              <a:rPr lang="en-GB" altLang="en-US" sz="2000" dirty="0">
                <a:latin typeface="Times New Roman" panose="02020603050405020304" pitchFamily="18" charset="0"/>
                <a:cs typeface="Times New Roman" panose="02020603050405020304" pitchFamily="18" charset="0"/>
              </a:rPr>
              <a:t>superior border</a:t>
            </a:r>
            <a:endParaRPr lang="en-US" altLang="en-US" sz="2000" dirty="0">
              <a:latin typeface="Times New Roman" panose="02020603050405020304" pitchFamily="18" charset="0"/>
              <a:cs typeface="Times New Roman" panose="02020603050405020304" pitchFamily="18" charset="0"/>
            </a:endParaRPr>
          </a:p>
          <a:p>
            <a:pPr marL="533400" indent="-533400" eaLnBrk="1" hangingPunct="1">
              <a:buFont typeface="Wingdings 3" panose="05040102010807070707" pitchFamily="18" charset="2"/>
              <a:buNone/>
            </a:pPr>
            <a:r>
              <a:rPr lang="en-US" altLang="en-US" sz="1000" dirty="0">
                <a:latin typeface="Times New Roman" panose="02020603050405020304" pitchFamily="18" charset="0"/>
                <a:cs typeface="Times New Roman" panose="02020603050405020304" pitchFamily="18" charset="0"/>
              </a:rPr>
              <a:t>    </a:t>
            </a:r>
            <a:r>
              <a:rPr lang="en-US" altLang="en-US" sz="2000" dirty="0">
                <a:latin typeface="Times New Roman" panose="02020603050405020304" pitchFamily="18" charset="0"/>
                <a:cs typeface="Times New Roman" panose="02020603050405020304" pitchFamily="18" charset="0"/>
              </a:rPr>
              <a:t>* </a:t>
            </a:r>
            <a:r>
              <a:rPr lang="en-US" altLang="en-US" sz="2000" u="sng" dirty="0">
                <a:latin typeface="Times New Roman" panose="02020603050405020304" pitchFamily="18" charset="0"/>
                <a:cs typeface="Times New Roman" panose="02020603050405020304" pitchFamily="18" charset="0"/>
              </a:rPr>
              <a:t>membrana </a:t>
            </a:r>
            <a:r>
              <a:rPr lang="en-US" altLang="en-US" sz="2000" u="sng" dirty="0" err="1">
                <a:latin typeface="Times New Roman" panose="02020603050405020304" pitchFamily="18" charset="0"/>
                <a:cs typeface="Times New Roman" panose="02020603050405020304" pitchFamily="18" charset="0"/>
              </a:rPr>
              <a:t>atlantooccipitalis</a:t>
            </a:r>
            <a:r>
              <a:rPr lang="en-US" altLang="en-US" sz="2000" u="sng" dirty="0">
                <a:latin typeface="Times New Roman" panose="02020603050405020304" pitchFamily="18" charset="0"/>
                <a:cs typeface="Times New Roman" panose="02020603050405020304" pitchFamily="18" charset="0"/>
              </a:rPr>
              <a:t>  posterior</a:t>
            </a:r>
          </a:p>
          <a:p>
            <a:pPr marL="533400" indent="-533400" eaLnBrk="1" hangingPunct="1">
              <a:buNone/>
            </a:pPr>
            <a:r>
              <a:rPr lang="en-GB" altLang="en-US" sz="2000" dirty="0">
                <a:latin typeface="Times New Roman" panose="02020603050405020304" pitchFamily="18" charset="0"/>
                <a:cs typeface="Times New Roman" panose="02020603050405020304" pitchFamily="18" charset="0"/>
              </a:rPr>
              <a:t>attachment</a:t>
            </a:r>
            <a:r>
              <a:rPr lang="en-US" altLang="en-US" sz="2000" dirty="0">
                <a:latin typeface="Times New Roman" panose="02020603050405020304" pitchFamily="18" charset="0"/>
                <a:cs typeface="Times New Roman" panose="02020603050405020304" pitchFamily="18" charset="0"/>
              </a:rPr>
              <a:t>: </a:t>
            </a:r>
          </a:p>
          <a:p>
            <a:pPr marL="0" indent="0" eaLnBrk="1" hangingPunct="1">
              <a:buFont typeface="Wingdings 3" panose="05040102010807070707" pitchFamily="18" charset="2"/>
              <a:buNone/>
            </a:pPr>
            <a:r>
              <a:rPr lang="en-US" altLang="en-US" sz="2000" dirty="0">
                <a:latin typeface="Times New Roman" panose="02020603050405020304" pitchFamily="18" charset="0"/>
                <a:cs typeface="Times New Roman" panose="02020603050405020304" pitchFamily="18" charset="0"/>
              </a:rPr>
              <a:t>- squama </a:t>
            </a:r>
            <a:r>
              <a:rPr lang="en-US" altLang="en-US" sz="2000" dirty="0" err="1">
                <a:latin typeface="Times New Roman" panose="02020603050405020304" pitchFamily="18" charset="0"/>
                <a:cs typeface="Times New Roman" panose="02020603050405020304" pitchFamily="18" charset="0"/>
              </a:rPr>
              <a:t>ossis</a:t>
            </a:r>
            <a:r>
              <a:rPr lang="en-US" altLang="en-US" sz="2000" dirty="0">
                <a:latin typeface="Times New Roman" panose="02020603050405020304" pitchFamily="18" charset="0"/>
                <a:cs typeface="Times New Roman" panose="02020603050405020304" pitchFamily="18" charset="0"/>
              </a:rPr>
              <a:t> occipitalis – external surface</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a:t>
            </a:r>
            <a:r>
              <a:rPr lang="en-GB" altLang="en-US" sz="2000" dirty="0">
                <a:latin typeface="Times New Roman" panose="02020603050405020304" pitchFamily="18" charset="0"/>
                <a:cs typeface="Times New Roman" panose="02020603050405020304" pitchFamily="18" charset="0"/>
              </a:rPr>
              <a:t>behind </a:t>
            </a:r>
            <a:r>
              <a:rPr lang="en-US" altLang="en-US" sz="2000" dirty="0">
                <a:latin typeface="Times New Roman" panose="02020603050405020304" pitchFamily="18" charset="0"/>
                <a:cs typeface="Times New Roman" panose="02020603050405020304" pitchFamily="18" charset="0"/>
              </a:rPr>
              <a:t>foramen magnum</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arcus posterior atlas – </a:t>
            </a:r>
            <a:r>
              <a:rPr lang="en-GB" altLang="en-US" sz="2000" dirty="0">
                <a:latin typeface="Times New Roman" panose="02020603050405020304" pitchFamily="18" charset="0"/>
                <a:cs typeface="Times New Roman" panose="02020603050405020304" pitchFamily="18" charset="0"/>
              </a:rPr>
              <a:t>superior border</a:t>
            </a:r>
            <a:endParaRPr lang="en-US" altLang="en-US" sz="2000" dirty="0">
              <a:latin typeface="Times New Roman" panose="02020603050405020304" pitchFamily="18" charset="0"/>
              <a:cs typeface="Times New Roman" panose="02020603050405020304" pitchFamily="18" charset="0"/>
            </a:endParaRPr>
          </a:p>
          <a:p>
            <a:pPr marL="174625" indent="-174625" eaLnBrk="1" hangingPunct="1">
              <a:buNone/>
            </a:pPr>
            <a:r>
              <a:rPr lang="en-US" altLang="en-US" sz="2000" dirty="0">
                <a:latin typeface="Times New Roman" panose="02020603050405020304" pitchFamily="18" charset="0"/>
                <a:cs typeface="Times New Roman" panose="02020603050405020304" pitchFamily="18" charset="0"/>
              </a:rPr>
              <a:t>   this membrane has paired opening through</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which aa. </a:t>
            </a:r>
            <a:r>
              <a:rPr lang="en-US" altLang="en-US" sz="2000" dirty="0" err="1">
                <a:latin typeface="Times New Roman" panose="02020603050405020304" pitchFamily="18" charset="0"/>
                <a:cs typeface="Times New Roman" panose="02020603050405020304" pitchFamily="18" charset="0"/>
              </a:rPr>
              <a:t>vertebrales</a:t>
            </a:r>
            <a:r>
              <a:rPr lang="en-US" altLang="en-US" sz="2000" dirty="0">
                <a:latin typeface="Times New Roman" panose="02020603050405020304" pitchFamily="18" charset="0"/>
                <a:cs typeface="Times New Roman" panose="02020603050405020304" pitchFamily="18" charset="0"/>
              </a:rPr>
              <a:t> pass and enter the skull through foramen magnum</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and 1</a:t>
            </a:r>
            <a:r>
              <a:rPr lang="en-US" altLang="en-US" sz="2000" baseline="30000" dirty="0">
                <a:latin typeface="Times New Roman" panose="02020603050405020304" pitchFamily="18" charset="0"/>
                <a:cs typeface="Times New Roman" panose="02020603050405020304" pitchFamily="18" charset="0"/>
              </a:rPr>
              <a:t>st</a:t>
            </a:r>
            <a:r>
              <a:rPr lang="en-US" altLang="en-US" sz="2000" dirty="0">
                <a:latin typeface="Times New Roman" panose="02020603050405020304" pitchFamily="18" charset="0"/>
                <a:cs typeface="Times New Roman" panose="02020603050405020304" pitchFamily="18" charset="0"/>
              </a:rPr>
              <a:t> pair of cervical spinal nerve exit the vertebral canal</a:t>
            </a:r>
            <a:endParaRPr lang="en-US" altLang="en-US" sz="2000" dirty="0">
              <a:highlight>
                <a:srgbClr val="FFFF00"/>
              </a:highlight>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3931A637-271A-DC96-CDD5-F3CFC9AE5B18}"/>
              </a:ext>
            </a:extLst>
          </p:cNvPr>
          <p:cNvPicPr>
            <a:picLocks noChangeAspect="1"/>
          </p:cNvPicPr>
          <p:nvPr/>
        </p:nvPicPr>
        <p:blipFill rotWithShape="1">
          <a:blip r:embed="rId3"/>
          <a:srcRect t="5190" b="46800"/>
          <a:stretch/>
        </p:blipFill>
        <p:spPr>
          <a:xfrm>
            <a:off x="4552435" y="1556792"/>
            <a:ext cx="4628077" cy="2160240"/>
          </a:xfrm>
          <a:prstGeom prst="rect">
            <a:avLst/>
          </a:prstGeom>
        </p:spPr>
      </p:pic>
      <p:pic>
        <p:nvPicPr>
          <p:cNvPr id="5" name="Picture 4">
            <a:extLst>
              <a:ext uri="{FF2B5EF4-FFF2-40B4-BE49-F238E27FC236}">
                <a16:creationId xmlns:a16="http://schemas.microsoft.com/office/drawing/2014/main" id="{AC6F71F8-8146-E5C3-2D46-6AFCDD02B14C}"/>
              </a:ext>
            </a:extLst>
          </p:cNvPr>
          <p:cNvPicPr>
            <a:picLocks noChangeAspect="1"/>
          </p:cNvPicPr>
          <p:nvPr/>
        </p:nvPicPr>
        <p:blipFill rotWithShape="1">
          <a:blip r:embed="rId3"/>
          <a:srcRect t="61140"/>
          <a:stretch/>
        </p:blipFill>
        <p:spPr>
          <a:xfrm>
            <a:off x="4572000" y="3861048"/>
            <a:ext cx="4586967" cy="1732972"/>
          </a:xfrm>
          <a:prstGeom prst="rect">
            <a:avLst/>
          </a:prstGeom>
        </p:spPr>
      </p:pic>
    </p:spTree>
    <p:custDataLst>
      <p:tags r:id="rId1"/>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Scale>
                                      <p:cBhvr>
                                        <p:cTn id="7" dur="1000" decel="50000" fill="hold">
                                          <p:stCondLst>
                                            <p:cond delay="0"/>
                                          </p:stCondLst>
                                        </p:cTn>
                                        <p:tgtEl>
                                          <p:spTgt spid="4813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8131">
                                            <p:txEl>
                                              <p:pRg st="0" end="0"/>
                                            </p:txEl>
                                          </p:spTgt>
                                        </p:tgtEl>
                                        <p:attrNameLst>
                                          <p:attrName>ppt_x,ppt_y</p:attrName>
                                        </p:attrNameLst>
                                      </p:cBhvr>
                                      <p:rCtr x="0" y="0"/>
                                    </p:animMotion>
                                    <p:animEffect transition="in" filter="fade">
                                      <p:cBhvr>
                                        <p:cTn id="9" dur="1000"/>
                                        <p:tgtEl>
                                          <p:spTgt spid="48131">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Scale>
                                      <p:cBhvr>
                                        <p:cTn id="12" dur="1000" decel="50000" fill="hold">
                                          <p:stCondLst>
                                            <p:cond delay="0"/>
                                          </p:stCondLst>
                                        </p:cTn>
                                        <p:tgtEl>
                                          <p:spTgt spid="4813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8131">
                                            <p:txEl>
                                              <p:pRg st="1" end="1"/>
                                            </p:txEl>
                                          </p:spTgt>
                                        </p:tgtEl>
                                        <p:attrNameLst>
                                          <p:attrName>ppt_x,ppt_y</p:attrName>
                                        </p:attrNameLst>
                                      </p:cBhvr>
                                      <p:rCtr x="0" y="0"/>
                                    </p:animMotion>
                                    <p:animEffect transition="in" filter="fade">
                                      <p:cBhvr>
                                        <p:cTn id="14" dur="1000"/>
                                        <p:tgtEl>
                                          <p:spTgt spid="48131">
                                            <p:txEl>
                                              <p:pRg st="1" end="1"/>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48131">
                                            <p:txEl>
                                              <p:pRg st="2" end="2"/>
                                            </p:txEl>
                                          </p:spTgt>
                                        </p:tgtEl>
                                        <p:attrNameLst>
                                          <p:attrName>style.visibility</p:attrName>
                                        </p:attrNameLst>
                                      </p:cBhvr>
                                      <p:to>
                                        <p:strVal val="visible"/>
                                      </p:to>
                                    </p:set>
                                    <p:animScale>
                                      <p:cBhvr>
                                        <p:cTn id="17" dur="1000" decel="50000" fill="hold">
                                          <p:stCondLst>
                                            <p:cond delay="0"/>
                                          </p:stCondLst>
                                        </p:cTn>
                                        <p:tgtEl>
                                          <p:spTgt spid="48131">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48131">
                                            <p:txEl>
                                              <p:pRg st="2" end="2"/>
                                            </p:txEl>
                                          </p:spTgt>
                                        </p:tgtEl>
                                        <p:attrNameLst>
                                          <p:attrName>ppt_x,ppt_y</p:attrName>
                                        </p:attrNameLst>
                                      </p:cBhvr>
                                      <p:rCtr x="0" y="0"/>
                                    </p:animMotion>
                                    <p:animEffect transition="in" filter="fade">
                                      <p:cBhvr>
                                        <p:cTn id="19" dur="1000"/>
                                        <p:tgtEl>
                                          <p:spTgt spid="48131">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nodeType="clickEffect">
                                  <p:stCondLst>
                                    <p:cond delay="0"/>
                                  </p:stCondLst>
                                  <p:childTnLst>
                                    <p:set>
                                      <p:cBhvr>
                                        <p:cTn id="23" dur="1" fill="hold">
                                          <p:stCondLst>
                                            <p:cond delay="0"/>
                                          </p:stCondLst>
                                        </p:cTn>
                                        <p:tgtEl>
                                          <p:spTgt spid="48131">
                                            <p:txEl>
                                              <p:pRg st="4" end="4"/>
                                            </p:txEl>
                                          </p:spTgt>
                                        </p:tgtEl>
                                        <p:attrNameLst>
                                          <p:attrName>style.visibility</p:attrName>
                                        </p:attrNameLst>
                                      </p:cBhvr>
                                      <p:to>
                                        <p:strVal val="visible"/>
                                      </p:to>
                                    </p:set>
                                    <p:animScale>
                                      <p:cBhvr>
                                        <p:cTn id="24" dur="1000" decel="50000" fill="hold">
                                          <p:stCondLst>
                                            <p:cond delay="0"/>
                                          </p:stCondLst>
                                        </p:cTn>
                                        <p:tgtEl>
                                          <p:spTgt spid="48131">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8131">
                                            <p:txEl>
                                              <p:pRg st="4" end="4"/>
                                            </p:txEl>
                                          </p:spTgt>
                                        </p:tgtEl>
                                        <p:attrNameLst>
                                          <p:attrName>ppt_x,ppt_y</p:attrName>
                                        </p:attrNameLst>
                                      </p:cBhvr>
                                      <p:rCtr x="0" y="0"/>
                                    </p:animMotion>
                                    <p:animEffect transition="in" filter="fade">
                                      <p:cBhvr>
                                        <p:cTn id="26" dur="1000"/>
                                        <p:tgtEl>
                                          <p:spTgt spid="48131">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48131">
                                            <p:txEl>
                                              <p:pRg st="5" end="5"/>
                                            </p:txEl>
                                          </p:spTgt>
                                        </p:tgtEl>
                                        <p:attrNameLst>
                                          <p:attrName>style.visibility</p:attrName>
                                        </p:attrNameLst>
                                      </p:cBhvr>
                                      <p:to>
                                        <p:strVal val="visible"/>
                                      </p:to>
                                    </p:set>
                                    <p:anim calcmode="lin" valueType="num">
                                      <p:cBhvr>
                                        <p:cTn id="31" dur="500" fill="hold"/>
                                        <p:tgtEl>
                                          <p:spTgt spid="48131">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8131">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48131">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48131">
                                            <p:txEl>
                                              <p:pRg st="5" end="5"/>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nodeType="clickEffect">
                                  <p:stCondLst>
                                    <p:cond delay="0"/>
                                  </p:stCondLst>
                                  <p:childTnLst>
                                    <p:set>
                                      <p:cBhvr>
                                        <p:cTn id="38" dur="1" fill="hold">
                                          <p:stCondLst>
                                            <p:cond delay="0"/>
                                          </p:stCondLst>
                                        </p:cTn>
                                        <p:tgtEl>
                                          <p:spTgt spid="48131">
                                            <p:txEl>
                                              <p:pRg st="6" end="6"/>
                                            </p:txEl>
                                          </p:spTgt>
                                        </p:tgtEl>
                                        <p:attrNameLst>
                                          <p:attrName>style.visibility</p:attrName>
                                        </p:attrNameLst>
                                      </p:cBhvr>
                                      <p:to>
                                        <p:strVal val="visible"/>
                                      </p:to>
                                    </p:set>
                                    <p:animEffect transition="in" filter="slide(fromBottom)">
                                      <p:cBhvr>
                                        <p:cTn id="39" dur="500"/>
                                        <p:tgtEl>
                                          <p:spTgt spid="48131">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48131">
                                            <p:txEl>
                                              <p:pRg st="7" end="7"/>
                                            </p:txEl>
                                          </p:spTgt>
                                        </p:tgtEl>
                                        <p:attrNameLst>
                                          <p:attrName>style.visibility</p:attrName>
                                        </p:attrNameLst>
                                      </p:cBhvr>
                                      <p:to>
                                        <p:strVal val="visible"/>
                                      </p:to>
                                    </p:set>
                                    <p:animEffect transition="in" filter="slide(fromBottom)">
                                      <p:cBhvr>
                                        <p:cTn id="44" dur="500"/>
                                        <p:tgtEl>
                                          <p:spTgt spid="48131">
                                            <p:txEl>
                                              <p:pRg st="7" end="7"/>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nodeType="clickEffect">
                                  <p:stCondLst>
                                    <p:cond delay="0"/>
                                  </p:stCondLst>
                                  <p:iterate type="lt">
                                    <p:tmPct val="5000"/>
                                  </p:iterate>
                                  <p:childTnLst>
                                    <p:set>
                                      <p:cBhvr>
                                        <p:cTn id="48" dur="1" fill="hold">
                                          <p:stCondLst>
                                            <p:cond delay="0"/>
                                          </p:stCondLst>
                                        </p:cTn>
                                        <p:tgtEl>
                                          <p:spTgt spid="48131">
                                            <p:txEl>
                                              <p:pRg st="8" end="8"/>
                                            </p:txEl>
                                          </p:spTgt>
                                        </p:tgtEl>
                                        <p:attrNameLst>
                                          <p:attrName>style.visibility</p:attrName>
                                        </p:attrNameLst>
                                      </p:cBhvr>
                                      <p:to>
                                        <p:strVal val="visible"/>
                                      </p:to>
                                    </p:set>
                                    <p:anim calcmode="lin" valueType="num">
                                      <p:cBhvr>
                                        <p:cTn id="49" dur="500" fill="hold"/>
                                        <p:tgtEl>
                                          <p:spTgt spid="48131">
                                            <p:txEl>
                                              <p:pRg st="8" end="8"/>
                                            </p:txEl>
                                          </p:spTgt>
                                        </p:tgtEl>
                                        <p:attrNameLst>
                                          <p:attrName>ppt_w</p:attrName>
                                        </p:attrNameLst>
                                      </p:cBhvr>
                                      <p:tavLst>
                                        <p:tav tm="0">
                                          <p:val>
                                            <p:fltVal val="0"/>
                                          </p:val>
                                        </p:tav>
                                        <p:tav tm="100000">
                                          <p:val>
                                            <p:strVal val="#ppt_w"/>
                                          </p:val>
                                        </p:tav>
                                      </p:tavLst>
                                    </p:anim>
                                    <p:anim calcmode="lin" valueType="num">
                                      <p:cBhvr>
                                        <p:cTn id="50" dur="500" fill="hold"/>
                                        <p:tgtEl>
                                          <p:spTgt spid="48131">
                                            <p:txEl>
                                              <p:pRg st="8" end="8"/>
                                            </p:txEl>
                                          </p:spTgt>
                                        </p:tgtEl>
                                        <p:attrNameLst>
                                          <p:attrName>ppt_h</p:attrName>
                                        </p:attrNameLst>
                                      </p:cBhvr>
                                      <p:tavLst>
                                        <p:tav tm="0">
                                          <p:val>
                                            <p:fltVal val="0"/>
                                          </p:val>
                                        </p:tav>
                                        <p:tav tm="100000">
                                          <p:val>
                                            <p:strVal val="#ppt_h"/>
                                          </p:val>
                                        </p:tav>
                                      </p:tavLst>
                                    </p:anim>
                                    <p:anim calcmode="lin" valueType="num">
                                      <p:cBhvr>
                                        <p:cTn id="51" dur="500" fill="hold"/>
                                        <p:tgtEl>
                                          <p:spTgt spid="48131">
                                            <p:txEl>
                                              <p:pRg st="8" end="8"/>
                                            </p:txEl>
                                          </p:spTgt>
                                        </p:tgtEl>
                                        <p:attrNameLst>
                                          <p:attrName>style.rotation</p:attrName>
                                        </p:attrNameLst>
                                      </p:cBhvr>
                                      <p:tavLst>
                                        <p:tav tm="0">
                                          <p:val>
                                            <p:fltVal val="90"/>
                                          </p:val>
                                        </p:tav>
                                        <p:tav tm="100000">
                                          <p:val>
                                            <p:fltVal val="0"/>
                                          </p:val>
                                        </p:tav>
                                      </p:tavLst>
                                    </p:anim>
                                    <p:animEffect transition="in" filter="fade">
                                      <p:cBhvr>
                                        <p:cTn id="52" dur="500"/>
                                        <p:tgtEl>
                                          <p:spTgt spid="48131">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48131">
                                            <p:txEl>
                                              <p:pRg st="10" end="10"/>
                                            </p:txEl>
                                          </p:spTgt>
                                        </p:tgtEl>
                                        <p:attrNameLst>
                                          <p:attrName>style.visibility</p:attrName>
                                        </p:attrNameLst>
                                      </p:cBhvr>
                                      <p:to>
                                        <p:strVal val="visible"/>
                                      </p:to>
                                    </p:set>
                                    <p:animEffect transition="in" filter="slide(fromBottom)">
                                      <p:cBhvr>
                                        <p:cTn id="57" dur="500"/>
                                        <p:tgtEl>
                                          <p:spTgt spid="48131">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48131">
                                            <p:txEl>
                                              <p:pRg st="9" end="9"/>
                                            </p:txEl>
                                          </p:spTgt>
                                        </p:tgtEl>
                                        <p:attrNameLst>
                                          <p:attrName>style.visibility</p:attrName>
                                        </p:attrNameLst>
                                      </p:cBhvr>
                                      <p:to>
                                        <p:strVal val="visible"/>
                                      </p:to>
                                    </p:set>
                                    <p:animEffect transition="in" filter="slide(fromBottom)">
                                      <p:cBhvr>
                                        <p:cTn id="62" dur="500"/>
                                        <p:tgtEl>
                                          <p:spTgt spid="48131">
                                            <p:txEl>
                                              <p:pRg st="9" end="9"/>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1" presetClass="entr" presetSubtype="0" fill="hold" nodeType="clickEffect">
                                  <p:stCondLst>
                                    <p:cond delay="0"/>
                                  </p:stCondLst>
                                  <p:iterate type="lt">
                                    <p:tmPct val="5000"/>
                                  </p:iterate>
                                  <p:childTnLst>
                                    <p:set>
                                      <p:cBhvr>
                                        <p:cTn id="66" dur="1" fill="hold">
                                          <p:stCondLst>
                                            <p:cond delay="0"/>
                                          </p:stCondLst>
                                        </p:cTn>
                                        <p:tgtEl>
                                          <p:spTgt spid="48131">
                                            <p:txEl>
                                              <p:pRg st="11" end="11"/>
                                            </p:txEl>
                                          </p:spTgt>
                                        </p:tgtEl>
                                        <p:attrNameLst>
                                          <p:attrName>style.visibility</p:attrName>
                                        </p:attrNameLst>
                                      </p:cBhvr>
                                      <p:to>
                                        <p:strVal val="visible"/>
                                      </p:to>
                                    </p:set>
                                    <p:anim calcmode="lin" valueType="num">
                                      <p:cBhvr>
                                        <p:cTn id="67" dur="500" fill="hold"/>
                                        <p:tgtEl>
                                          <p:spTgt spid="48131">
                                            <p:txEl>
                                              <p:pRg st="11" end="11"/>
                                            </p:txEl>
                                          </p:spTgt>
                                        </p:tgtEl>
                                        <p:attrNameLst>
                                          <p:attrName>ppt_w</p:attrName>
                                        </p:attrNameLst>
                                      </p:cBhvr>
                                      <p:tavLst>
                                        <p:tav tm="0">
                                          <p:val>
                                            <p:fltVal val="0"/>
                                          </p:val>
                                        </p:tav>
                                        <p:tav tm="100000">
                                          <p:val>
                                            <p:strVal val="#ppt_w"/>
                                          </p:val>
                                        </p:tav>
                                      </p:tavLst>
                                    </p:anim>
                                    <p:anim calcmode="lin" valueType="num">
                                      <p:cBhvr>
                                        <p:cTn id="68" dur="500" fill="hold"/>
                                        <p:tgtEl>
                                          <p:spTgt spid="48131">
                                            <p:txEl>
                                              <p:pRg st="11" end="11"/>
                                            </p:txEl>
                                          </p:spTgt>
                                        </p:tgtEl>
                                        <p:attrNameLst>
                                          <p:attrName>ppt_h</p:attrName>
                                        </p:attrNameLst>
                                      </p:cBhvr>
                                      <p:tavLst>
                                        <p:tav tm="0">
                                          <p:val>
                                            <p:fltVal val="0"/>
                                          </p:val>
                                        </p:tav>
                                        <p:tav tm="100000">
                                          <p:val>
                                            <p:strVal val="#ppt_h"/>
                                          </p:val>
                                        </p:tav>
                                      </p:tavLst>
                                    </p:anim>
                                    <p:anim calcmode="lin" valueType="num">
                                      <p:cBhvr>
                                        <p:cTn id="69" dur="500" fill="hold"/>
                                        <p:tgtEl>
                                          <p:spTgt spid="48131">
                                            <p:txEl>
                                              <p:pRg st="11" end="11"/>
                                            </p:txEl>
                                          </p:spTgt>
                                        </p:tgtEl>
                                        <p:attrNameLst>
                                          <p:attrName>style.rotation</p:attrName>
                                        </p:attrNameLst>
                                      </p:cBhvr>
                                      <p:tavLst>
                                        <p:tav tm="0">
                                          <p:val>
                                            <p:fltVal val="90"/>
                                          </p:val>
                                        </p:tav>
                                        <p:tav tm="100000">
                                          <p:val>
                                            <p:fltVal val="0"/>
                                          </p:val>
                                        </p:tav>
                                      </p:tavLst>
                                    </p:anim>
                                    <p:animEffect transition="in" filter="fade">
                                      <p:cBhvr>
                                        <p:cTn id="70" dur="500"/>
                                        <p:tgtEl>
                                          <p:spTgt spid="4813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6" name="Picture 4" descr="2313W"/>
          <p:cNvPicPr>
            <a:picLocks noChangeAspect="1" noChangeArrowheads="1"/>
          </p:cNvPicPr>
          <p:nvPr/>
        </p:nvPicPr>
        <p:blipFill>
          <a:blip r:embed="rId2">
            <a:extLst>
              <a:ext uri="{28A0092B-C50C-407E-A947-70E740481C1C}">
                <a14:useLocalDpi xmlns:a14="http://schemas.microsoft.com/office/drawing/2010/main" val="0"/>
              </a:ext>
            </a:extLst>
          </a:blip>
          <a:srcRect l="1920" t="3516" r="1434" b="1360"/>
          <a:stretch>
            <a:fillRect/>
          </a:stretch>
        </p:blipFill>
        <p:spPr bwMode="auto">
          <a:xfrm>
            <a:off x="1871663" y="0"/>
            <a:ext cx="7272337" cy="5111750"/>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pic>
        <p:nvPicPr>
          <p:cNvPr id="77827" name="Picture 5" descr="atlasaxis3"/>
          <p:cNvPicPr>
            <a:picLocks noChangeAspect="1" noChangeArrowheads="1"/>
          </p:cNvPicPr>
          <p:nvPr/>
        </p:nvPicPr>
        <p:blipFill>
          <a:blip r:embed="rId3">
            <a:extLst>
              <a:ext uri="{28A0092B-C50C-407E-A947-70E740481C1C}">
                <a14:useLocalDpi xmlns:a14="http://schemas.microsoft.com/office/drawing/2010/main" val="0"/>
              </a:ext>
            </a:extLst>
          </a:blip>
          <a:srcRect l="4709"/>
          <a:stretch>
            <a:fillRect/>
          </a:stretch>
        </p:blipFill>
        <p:spPr bwMode="auto">
          <a:xfrm>
            <a:off x="0" y="3644900"/>
            <a:ext cx="3851275" cy="3213100"/>
          </a:xfrm>
          <a:prstGeom prst="rect">
            <a:avLst/>
          </a:prstGeom>
          <a:noFill/>
          <a:ln w="38100">
            <a:solidFill>
              <a:srgbClr val="FFCC00"/>
            </a:solidFill>
            <a:miter lim="800000"/>
            <a:headEnd/>
            <a:tailEnd/>
          </a:ln>
          <a:extLst>
            <a:ext uri="{909E8E84-426E-40DD-AFC4-6F175D3DCCD1}">
              <a14:hiddenFill xmlns:a14="http://schemas.microsoft.com/office/drawing/2010/main">
                <a:solidFill>
                  <a:srgbClr val="FFFFFF"/>
                </a:solidFill>
              </a14:hiddenFill>
            </a:ext>
          </a:extLst>
        </p:spPr>
      </p:pic>
      <p:sp>
        <p:nvSpPr>
          <p:cNvPr id="49156" name="Rectangle 6"/>
          <p:cNvSpPr>
            <a:spLocks noChangeArrowheads="1"/>
          </p:cNvSpPr>
          <p:nvPr/>
        </p:nvSpPr>
        <p:spPr bwMode="auto">
          <a:xfrm>
            <a:off x="0" y="3009761"/>
            <a:ext cx="4320034" cy="523220"/>
          </a:xfrm>
          <a:prstGeom prst="rect">
            <a:avLst/>
          </a:prstGeom>
          <a:solidFill>
            <a:srgbClr val="00004A"/>
          </a:solidFill>
          <a:ln w="38100" cmpd="sng">
            <a:solidFill>
              <a:srgbClr val="FFCC00"/>
            </a:solidFill>
            <a:miter lim="800000"/>
          </a:ln>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r>
              <a:rPr lang="en-GB" altLang="en-US" sz="2800" b="1" dirty="0">
                <a:solidFill>
                  <a:srgbClr val="FF9900"/>
                </a:solidFill>
                <a:effectLst>
                  <a:outerShdw blurRad="38100" dist="38100" dir="2700000" algn="tl">
                    <a:srgbClr val="000000"/>
                  </a:outerShdw>
                </a:effectLst>
              </a:rPr>
              <a:t>Lower joint of the head</a:t>
            </a:r>
            <a:endParaRPr lang="sr-Cyrl-CS" altLang="en-US" sz="2800" b="1" dirty="0">
              <a:solidFill>
                <a:srgbClr val="FF9900"/>
              </a:solidFill>
              <a:effectLst>
                <a:outerShdw blurRad="38100" dist="38100" dir="2700000" algn="tl">
                  <a:srgbClr val="000000"/>
                </a:outerShdw>
              </a:effectLst>
            </a:endParaRPr>
          </a:p>
        </p:txBody>
      </p:sp>
      <p:sp>
        <p:nvSpPr>
          <p:cNvPr id="49157" name="Rectangle 7"/>
          <p:cNvSpPr>
            <a:spLocks noChangeArrowheads="1"/>
          </p:cNvSpPr>
          <p:nvPr/>
        </p:nvSpPr>
        <p:spPr bwMode="auto">
          <a:xfrm>
            <a:off x="3995738" y="5278438"/>
            <a:ext cx="5111750" cy="519112"/>
          </a:xfrm>
          <a:prstGeom prst="rect">
            <a:avLst/>
          </a:prstGeom>
          <a:noFill/>
          <a:ln w="9525">
            <a:noFill/>
            <a:miter lim="800000"/>
          </a:ln>
        </p:spPr>
        <p:txBody>
          <a:bodyPr wrap="none">
            <a:spAutoFit/>
          </a:bodyPr>
          <a:lstStyle/>
          <a:p>
            <a:pPr eaLnBrk="1" hangingPunct="1">
              <a:buFont typeface="Arial" panose="020B0604020202020204" pitchFamily="34" charset="0"/>
              <a:buNone/>
              <a:defRPr/>
            </a:pPr>
            <a:r>
              <a:rPr lang="en-US" altLang="en-US" sz="2800" b="1" noProof="1">
                <a:solidFill>
                  <a:srgbClr val="FFCC00"/>
                </a:solidFill>
                <a:effectLst>
                  <a:outerShdw blurRad="38100" dist="38100" dir="2700000">
                    <a:srgbClr val="C0C0C0"/>
                  </a:outerShdw>
                </a:effectLst>
                <a:ea typeface="Arial" panose="020B0604020202020204" pitchFamily="34" charset="0"/>
                <a:cs typeface="+mn-ea"/>
              </a:rPr>
              <a:t>a) Art. atlantoaxialis mediana</a:t>
            </a:r>
            <a:endParaRPr lang="en-US" altLang="en-US" sz="2800" b="1" noProof="1">
              <a:solidFill>
                <a:srgbClr val="FFCC00"/>
              </a:solidFill>
              <a:effectLst>
                <a:outerShdw blurRad="38100" dist="38100" dir="2700000">
                  <a:srgbClr val="C0C0C0"/>
                </a:outerShdw>
              </a:effectLst>
            </a:endParaRPr>
          </a:p>
        </p:txBody>
      </p:sp>
      <p:sp>
        <p:nvSpPr>
          <p:cNvPr id="49158" name="Rectangle 8"/>
          <p:cNvSpPr>
            <a:spLocks noChangeArrowheads="1"/>
          </p:cNvSpPr>
          <p:nvPr/>
        </p:nvSpPr>
        <p:spPr bwMode="auto">
          <a:xfrm>
            <a:off x="3995738" y="6021388"/>
            <a:ext cx="5032375" cy="519112"/>
          </a:xfrm>
          <a:prstGeom prst="rect">
            <a:avLst/>
          </a:prstGeom>
          <a:noFill/>
          <a:ln w="9525">
            <a:noFill/>
            <a:miter lim="800000"/>
          </a:ln>
        </p:spPr>
        <p:txBody>
          <a:bodyPr wrap="none">
            <a:spAutoFit/>
          </a:bodyPr>
          <a:lstStyle/>
          <a:p>
            <a:pPr eaLnBrk="1" hangingPunct="1">
              <a:buFont typeface="Arial" charset="0"/>
              <a:buNone/>
              <a:defRPr/>
            </a:pPr>
            <a:r>
              <a:rPr lang="sr-Cyrl-RS" altLang="en-US" sz="2800" b="1" noProof="1">
                <a:solidFill>
                  <a:srgbClr val="FFCC66"/>
                </a:solidFill>
                <a:effectLst>
                  <a:outerShdw blurRad="38100" dist="38100" dir="2700000" algn="tl">
                    <a:srgbClr val="C0C0C0"/>
                  </a:outerShdw>
                </a:effectLst>
                <a:latin typeface="Arial" charset="0"/>
                <a:cs typeface="Arial" charset="0"/>
              </a:rPr>
              <a:t>б</a:t>
            </a:r>
            <a:r>
              <a:rPr lang="en-US" altLang="en-US" sz="2800" b="1" noProof="1">
                <a:solidFill>
                  <a:srgbClr val="FFCC66"/>
                </a:solidFill>
                <a:effectLst>
                  <a:outerShdw blurRad="38100" dist="38100" dir="2700000" algn="tl">
                    <a:srgbClr val="C0C0C0"/>
                  </a:outerShdw>
                </a:effectLst>
                <a:latin typeface="Arial" charset="0"/>
                <a:cs typeface="Arial" charset="0"/>
              </a:rPr>
              <a:t>) Art. atlantoaxialis lateralis</a:t>
            </a:r>
            <a:endParaRPr lang="en-US" altLang="en-US" sz="2800" b="1" noProof="1">
              <a:solidFill>
                <a:srgbClr val="FFCC66"/>
              </a:solidFill>
              <a:effectLst>
                <a:outerShdw blurRad="38100" dist="38100" dir="2700000" algn="tl">
                  <a:srgbClr val="C0C0C0"/>
                </a:outerShdw>
              </a:effectLst>
              <a:latin typeface="Arial"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4"/>
          <p:cNvPicPr>
            <a:picLocks noChangeAspect="1" noChangeArrowheads="1"/>
          </p:cNvPicPr>
          <p:nvPr/>
        </p:nvPicPr>
        <p:blipFill>
          <a:blip r:embed="rId3">
            <a:extLst>
              <a:ext uri="{28A0092B-C50C-407E-A947-70E740481C1C}">
                <a14:useLocalDpi xmlns:a14="http://schemas.microsoft.com/office/drawing/2010/main" val="0"/>
              </a:ext>
            </a:extLst>
          </a:blip>
          <a:srcRect l="7936" t="-197" r="37468" b="37210"/>
          <a:stretch>
            <a:fillRect/>
          </a:stretch>
        </p:blipFill>
        <p:spPr bwMode="auto">
          <a:xfrm>
            <a:off x="4247083" y="3140968"/>
            <a:ext cx="4329475" cy="3743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p:nvSpPr>
        <p:spPr>
          <a:xfrm>
            <a:off x="1547664" y="58645"/>
            <a:ext cx="6264696" cy="548680"/>
          </a:xfrm>
          <a:prstGeom prst="rect">
            <a:avLst/>
          </a:prstGeom>
        </p:spPr>
        <p:txBody>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r>
              <a:rPr lang="sr-Latn-CS" altLang="sr-Latn-RS" sz="2800" b="1" kern="0" dirty="0">
                <a:latin typeface="Times New Roman" panose="02020603050405020304" pitchFamily="18" charset="0"/>
                <a:ea typeface="SimSun" panose="02010600030101010101" pitchFamily="2" charset="-122"/>
              </a:rPr>
              <a:t>OS FRONTALE</a:t>
            </a:r>
            <a:r>
              <a:rPr lang="en-GB" altLang="sr-Latn-RS" sz="2800" b="1" kern="0" dirty="0">
                <a:latin typeface="Times New Roman" panose="02020603050405020304" pitchFamily="18" charset="0"/>
                <a:ea typeface="SimSun" panose="02010600030101010101" pitchFamily="2" charset="-122"/>
              </a:rPr>
              <a:t> (FRONTAL BONE)</a:t>
            </a:r>
            <a:endParaRPr lang="sr-Latn-CS" altLang="sr-Latn-RS" sz="2800" b="1" kern="0" dirty="0">
              <a:latin typeface="Times New Roman" panose="02020603050405020304" pitchFamily="18" charset="0"/>
              <a:ea typeface="SimSun" panose="02010600030101010101" pitchFamily="2" charset="-122"/>
            </a:endParaRPr>
          </a:p>
        </p:txBody>
      </p:sp>
      <p:sp>
        <p:nvSpPr>
          <p:cNvPr id="4" name="Content Placeholder 2"/>
          <p:cNvSpPr txBox="1">
            <a:spLocks/>
          </p:cNvSpPr>
          <p:nvPr/>
        </p:nvSpPr>
        <p:spPr>
          <a:xfrm>
            <a:off x="0" y="967177"/>
            <a:ext cx="9036496" cy="5557838"/>
          </a:xfrm>
          <a:prstGeom prst="rect">
            <a:avLst/>
          </a:prstGeom>
        </p:spPr>
        <p:txBody>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a:solidFill>
                  <a:schemeClr val="tx2"/>
                </a:solidFill>
                <a:latin typeface="+mn-lt"/>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a:solidFill>
                  <a:schemeClr val="tx1"/>
                </a:solidFill>
                <a:latin typeface="+mn-lt"/>
              </a:defRPr>
            </a:lvl3pPr>
            <a:lvl4pPr marL="1096963" indent="-228600" algn="l" rtl="0" eaLnBrk="0" fontAlgn="base" hangingPunct="0">
              <a:spcBef>
                <a:spcPts val="400"/>
              </a:spcBef>
              <a:spcAft>
                <a:spcPct val="0"/>
              </a:spcAft>
              <a:buClr>
                <a:srgbClr val="8BA2B4"/>
              </a:buClr>
              <a:buSzPct val="70000"/>
              <a:buFont typeface="Wingdings 3" panose="05040102010807070707" pitchFamily="18" charset="2"/>
              <a:buChar char=""/>
              <a:defRPr sz="2000">
                <a:solidFill>
                  <a:schemeClr val="tx1"/>
                </a:solidFill>
                <a:latin typeface="+mn-lt"/>
              </a:defRPr>
            </a:lvl4pPr>
            <a:lvl5pPr marL="13716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5pPr>
            <a:lvl6pPr marL="18288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6pPr>
            <a:lvl7pPr marL="22860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7pPr>
            <a:lvl8pPr marL="27432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8pPr>
            <a:lvl9pPr marL="3200400" indent="-228600" algn="l" rtl="0" eaLnBrk="0" fontAlgn="base" hangingPunct="0">
              <a:spcBef>
                <a:spcPts val="300"/>
              </a:spcBef>
              <a:spcAft>
                <a:spcPct val="0"/>
              </a:spcAft>
              <a:buClr>
                <a:schemeClr val="accent2"/>
              </a:buClr>
              <a:buSzPct val="70000"/>
              <a:buFont typeface="Wingdings 3" panose="05040102010807070707" pitchFamily="18" charset="2"/>
              <a:buChar char=""/>
              <a:defRPr sz="1600">
                <a:solidFill>
                  <a:schemeClr val="tx1"/>
                </a:solidFill>
                <a:latin typeface="+mn-lt"/>
              </a:defRPr>
            </a:lvl9pPr>
          </a:lstStyle>
          <a:p>
            <a:pPr marL="0" indent="0">
              <a:lnSpc>
                <a:spcPct val="80000"/>
              </a:lnSpc>
              <a:buNone/>
              <a:defRPr/>
            </a:pPr>
            <a:r>
              <a:rPr lang="en-GB" sz="2000" dirty="0">
                <a:latin typeface="Times New Roman" panose="02020603050405020304" pitchFamily="18" charset="0"/>
                <a:cs typeface="Times New Roman" panose="02020603050405020304" pitchFamily="18" charset="0"/>
              </a:rPr>
              <a:t>The frontal bone forms the forehead and the roofs of the orbits and nasal cavities</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endParaRPr lang="en-US" altLang="en-US" sz="2000" b="1" kern="0" dirty="0">
              <a:latin typeface="Times New Roman" panose="02020603050405020304" pitchFamily="18" charset="0"/>
              <a:cs typeface="Times New Roman" panose="02020603050405020304" pitchFamily="18" charset="0"/>
            </a:endParaRPr>
          </a:p>
          <a:p>
            <a:pPr marL="514350" indent="-514350">
              <a:lnSpc>
                <a:spcPct val="80000"/>
              </a:lnSpc>
              <a:buFont typeface="Wingdings 3" panose="05040102010807070707" pitchFamily="18" charset="2"/>
              <a:buAutoNum type="arabicParenR"/>
              <a:defRPr/>
            </a:pPr>
            <a:r>
              <a:rPr lang="en-US" altLang="en-US" sz="2400" b="1" kern="0" dirty="0">
                <a:latin typeface="Times New Roman" pitchFamily="18" charset="0"/>
              </a:rPr>
              <a:t>Vertical, squamous part - </a:t>
            </a:r>
            <a:r>
              <a:rPr lang="en-GB" altLang="en-US" sz="2400" b="1" kern="0" dirty="0">
                <a:latin typeface="Times New Roman" pitchFamily="18" charset="0"/>
              </a:rPr>
              <a:t>Squama frontalis</a:t>
            </a:r>
            <a:br>
              <a:rPr lang="sr-Cyrl-RS" altLang="en-US" sz="2400" b="1" kern="0" dirty="0">
                <a:latin typeface="Times New Roman" pitchFamily="18" charset="0"/>
              </a:rPr>
            </a:br>
            <a:endParaRPr lang="en-GB" altLang="en-US" sz="2400" b="1" kern="0" dirty="0">
              <a:latin typeface="Times New Roman" pitchFamily="18" charset="0"/>
            </a:endParaRPr>
          </a:p>
          <a:p>
            <a:pPr marL="514350" indent="-514350">
              <a:lnSpc>
                <a:spcPct val="80000"/>
              </a:lnSpc>
              <a:buFont typeface="Wingdings 3" panose="05040102010807070707" pitchFamily="18" charset="2"/>
              <a:buAutoNum type="arabicParenR"/>
              <a:defRPr/>
            </a:pPr>
            <a:r>
              <a:rPr lang="en-GB" altLang="en-US" sz="2400" b="1" kern="0" dirty="0">
                <a:latin typeface="Times New Roman" pitchFamily="18" charset="0"/>
              </a:rPr>
              <a:t>Horizontal part</a:t>
            </a:r>
            <a:r>
              <a:rPr lang="sr-Cyrl-RS" altLang="en-US" sz="2400" b="1" kern="0" dirty="0">
                <a:latin typeface="Times New Roman" pitchFamily="18" charset="0"/>
              </a:rPr>
              <a:t>:</a:t>
            </a:r>
            <a:br>
              <a:rPr lang="sr-Cyrl-RS" altLang="en-US" sz="2400" b="1" kern="0" dirty="0">
                <a:latin typeface="Times New Roman" pitchFamily="18" charset="0"/>
              </a:rPr>
            </a:br>
            <a:r>
              <a:rPr lang="sr-Cyrl-RS" altLang="en-US" sz="2400" b="1" kern="0" dirty="0">
                <a:latin typeface="Times New Roman" pitchFamily="18" charset="0"/>
              </a:rPr>
              <a:t>- </a:t>
            </a:r>
            <a:r>
              <a:rPr lang="en-GB" altLang="en-US" sz="2400" b="1" kern="0" dirty="0">
                <a:latin typeface="Times New Roman" pitchFamily="18" charset="0"/>
              </a:rPr>
              <a:t>pars nasalis (nasal part)</a:t>
            </a:r>
            <a:br>
              <a:rPr lang="en-GB" altLang="en-US" sz="2400" b="1" kern="0" dirty="0">
                <a:latin typeface="Times New Roman" pitchFamily="18" charset="0"/>
              </a:rPr>
            </a:br>
            <a:r>
              <a:rPr lang="en-GB" altLang="en-US" sz="2400" b="1" kern="0" dirty="0">
                <a:latin typeface="Times New Roman" pitchFamily="18" charset="0"/>
              </a:rPr>
              <a:t>- pars orbitalis (orbital part or orbital plate)</a:t>
            </a:r>
            <a:endParaRPr lang="en-US" altLang="en-US" sz="2400" b="1" kern="0" dirty="0">
              <a:solidFill>
                <a:srgbClr val="0000FF"/>
              </a:solidFill>
              <a:latin typeface="Times New Roman" pitchFamily="18" charset="0"/>
            </a:endParaRPr>
          </a:p>
        </p:txBody>
      </p:sp>
    </p:spTree>
    <p:extLst>
      <p:ext uri="{BB962C8B-B14F-4D97-AF65-F5344CB8AC3E}">
        <p14:creationId xmlns:p14="http://schemas.microsoft.com/office/powerpoint/2010/main" val="3347180974"/>
      </p:ext>
    </p:extLst>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50" name="Picture 4" descr="f7-30c_axis_and_atlas_p_g"/>
          <p:cNvPicPr>
            <a:picLocks noChangeAspect="1" noChangeArrowheads="1"/>
          </p:cNvPicPr>
          <p:nvPr/>
        </p:nvPicPr>
        <p:blipFill>
          <a:blip r:embed="rId2">
            <a:extLst>
              <a:ext uri="{28A0092B-C50C-407E-A947-70E740481C1C}">
                <a14:useLocalDpi xmlns:a14="http://schemas.microsoft.com/office/drawing/2010/main" val="0"/>
              </a:ext>
            </a:extLst>
          </a:blip>
          <a:srcRect t="5261"/>
          <a:stretch>
            <a:fillRect/>
          </a:stretch>
        </p:blipFill>
        <p:spPr bwMode="auto">
          <a:xfrm>
            <a:off x="0" y="1412875"/>
            <a:ext cx="9144000"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107950" y="188913"/>
            <a:ext cx="8866821" cy="414337"/>
          </a:xfrm>
        </p:spPr>
        <p:txBody>
          <a:bodyPr/>
          <a:lstStyle/>
          <a:p>
            <a:pPr eaLnBrk="1" hangingPunct="1">
              <a:defRPr/>
            </a:pPr>
            <a:r>
              <a:rPr lang="en-US"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 </a:t>
            </a:r>
            <a:r>
              <a:rPr lang="en-GB"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Lower joint of the head (joint of atlas and axis)</a:t>
            </a:r>
            <a:endParaRPr lang="sr-Cyrl-CS"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1203" name="Rectangle 3"/>
          <p:cNvSpPr>
            <a:spLocks noGrp="1" noChangeArrowheads="1"/>
          </p:cNvSpPr>
          <p:nvPr>
            <p:ph type="body" sz="half" idx="4294967295"/>
          </p:nvPr>
        </p:nvSpPr>
        <p:spPr>
          <a:xfrm>
            <a:off x="-1" y="603250"/>
            <a:ext cx="8974771" cy="5490046"/>
          </a:xfrm>
        </p:spPr>
        <p:txBody>
          <a:bodyPr/>
          <a:lstStyle/>
          <a:p>
            <a:pPr marL="533400" indent="-533400" eaLnBrk="1" hangingPunct="1">
              <a:lnSpc>
                <a:spcPct val="80000"/>
              </a:lnSpc>
              <a:buFont typeface="Wingdings 3" panose="05040102010807070707" pitchFamily="18" charset="2"/>
              <a:buNone/>
              <a:defRPr/>
            </a:pP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 Art. ATLANTOAXIALIS MEDIANA</a:t>
            </a:r>
          </a:p>
          <a:p>
            <a:pPr marL="533400" indent="-533400" eaLnBrk="1" hangingPunct="1">
              <a:lnSpc>
                <a:spcPct val="80000"/>
              </a:lnSpc>
              <a:buNone/>
              <a:defRPr/>
            </a:pPr>
            <a:r>
              <a:rPr lang="en-GB"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b</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Art. ATLANTOAXIALIS LATERALIS (paired)</a:t>
            </a:r>
          </a:p>
          <a:p>
            <a:pPr marL="533400" indent="-533400" eaLnBrk="1" hangingPunct="1">
              <a:lnSpc>
                <a:spcPct val="80000"/>
              </a:lnSpc>
              <a:buFont typeface="Wingdings 3" panose="05040102010807070707" pitchFamily="18" charset="2"/>
              <a:buNone/>
              <a:defRPr/>
            </a:pPr>
            <a:endParaRPr lang="en-US" altLang="en-US" sz="8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marL="533400" indent="-533400" eaLnBrk="1" hangingPunct="1">
              <a:lnSpc>
                <a:spcPct val="80000"/>
              </a:lnSpc>
              <a:buNone/>
              <a:defRPr/>
            </a:pPr>
            <a:r>
              <a:rPr lang="en-US" altLang="en-US" sz="2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 Art. ATLANTOAXIALIS MEDIANA – 2 joints</a:t>
            </a:r>
          </a:p>
          <a:p>
            <a:pPr marL="533400" indent="-533400" eaLnBrk="1" hangingPunct="1">
              <a:lnSpc>
                <a:spcPct val="90000"/>
              </a:lnSpc>
              <a:buFont typeface="Wingdings 3" panose="05040102010807070707" pitchFamily="18" charset="2"/>
              <a:buNone/>
              <a:defRPr/>
            </a:pPr>
            <a:r>
              <a:rPr lang="en-GB" altLang="en-US" sz="18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Articulating surfaces</a:t>
            </a:r>
            <a:r>
              <a:rPr lang="en-US" altLang="en-US" sz="18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3" panose="05040102010807070707" pitchFamily="18" charset="2"/>
              <a:buNone/>
              <a:defRPr/>
            </a:pP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1. joint)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facies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articularis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anterior of dens of axis (C2) and</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fovea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dentis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(posterior surface of  arcus anterior of atlas</a:t>
            </a:r>
          </a:p>
          <a:p>
            <a:pPr marL="533400" indent="-533400" eaLnBrk="1" hangingPunct="1">
              <a:lnSpc>
                <a:spcPct val="90000"/>
              </a:lnSpc>
              <a:buFont typeface="Wingdings 3" panose="05040102010807070707" pitchFamily="18" charset="2"/>
              <a:buNone/>
              <a:defRPr/>
            </a:pP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2. joint)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facies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articularis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posterior of dens of axis (C2) and</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lig</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transversum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atlantis</a:t>
            </a:r>
            <a:endPar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3" panose="05040102010807070707" pitchFamily="18" charset="2"/>
              <a:buNone/>
              <a:defRPr/>
            </a:pPr>
            <a:endPar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3" panose="05040102010807070707" pitchFamily="18" charset="2"/>
              <a:buNone/>
              <a:defRPr/>
            </a:pP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Movements:</a:t>
            </a:r>
          </a:p>
          <a:p>
            <a:pPr marL="0" indent="0" eaLnBrk="1" hangingPunct="1">
              <a:lnSpc>
                <a:spcPct val="90000"/>
              </a:lnSpc>
              <a:buNone/>
              <a:defRPr/>
            </a:pPr>
            <a:r>
              <a:rPr lang="en-GB" sz="2000" dirty="0">
                <a:latin typeface="Times New Roman" panose="02020603050405020304" pitchFamily="18" charset="0"/>
                <a:cs typeface="Times New Roman" panose="02020603050405020304" pitchFamily="18" charset="0"/>
              </a:rPr>
              <a:t>- The primary movement of the atlantoaxial joint</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complex is rotation.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In rotation the atlas together with the head, rotate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around the dens of axis.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This movement allows us to turn our head to look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towards the left or towards the right.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This is also the movement that allows us to shake </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our head in the familiar ‘no’ pattern.</a:t>
            </a:r>
            <a:endPar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pic>
        <p:nvPicPr>
          <p:cNvPr id="79878" name="Picture 6" descr="scan0012"/>
          <p:cNvPicPr>
            <a:picLocks noGrp="1" noChangeAspect="1" noChangeArrowheads="1"/>
          </p:cNvPicPr>
          <p:nvPr>
            <p:ph sz="quarter" idx="4294967295"/>
          </p:nvPr>
        </p:nvPicPr>
        <p:blipFill>
          <a:blip r:embed="rId3" cstate="print">
            <a:lum contrast="6000"/>
            <a:extLst>
              <a:ext uri="{28A0092B-C50C-407E-A947-70E740481C1C}">
                <a14:useLocalDpi xmlns:a14="http://schemas.microsoft.com/office/drawing/2010/main" val="0"/>
              </a:ext>
            </a:extLst>
          </a:blip>
          <a:srcRect t="4842" b="3777"/>
          <a:stretch>
            <a:fillRect/>
          </a:stretch>
        </p:blipFill>
        <p:spPr>
          <a:xfrm>
            <a:off x="5364088" y="3898942"/>
            <a:ext cx="3167906" cy="2747660"/>
          </a:xfrm>
          <a:ln w="38100">
            <a:solidFill>
              <a:srgbClr val="FFCC00"/>
            </a:solidFill>
            <a:miter lim="800000"/>
            <a:headEnd/>
            <a:tailEnd/>
          </a:ln>
        </p:spPr>
      </p:pic>
      <p:sp>
        <p:nvSpPr>
          <p:cNvPr id="51208" name="AutoShape 8"/>
          <p:cNvSpPr>
            <a:spLocks noChangeArrowheads="1"/>
          </p:cNvSpPr>
          <p:nvPr/>
        </p:nvSpPr>
        <p:spPr bwMode="auto">
          <a:xfrm rot="-9784015">
            <a:off x="6725161" y="4942564"/>
            <a:ext cx="1296988" cy="144463"/>
          </a:xfrm>
          <a:prstGeom prst="rightArrow">
            <a:avLst>
              <a:gd name="adj1" fmla="val 50000"/>
              <a:gd name="adj2" fmla="val 224408"/>
            </a:avLst>
          </a:prstGeom>
          <a:solidFill>
            <a:srgbClr val="990033"/>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Tree>
    <p:custDataLst>
      <p:tags r:id="rId1"/>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Scale>
                                      <p:cBhvr>
                                        <p:cTn id="7" dur="1000" decel="50000" fill="hold">
                                          <p:stCondLst>
                                            <p:cond delay="0"/>
                                          </p:stCondLst>
                                        </p:cTn>
                                        <p:tgtEl>
                                          <p:spTgt spid="5120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1203">
                                            <p:txEl>
                                              <p:pRg st="0" end="0"/>
                                            </p:txEl>
                                          </p:spTgt>
                                        </p:tgtEl>
                                        <p:attrNameLst>
                                          <p:attrName>ppt_x,ppt_y</p:attrName>
                                        </p:attrNameLst>
                                      </p:cBhvr>
                                      <p:rCtr x="0" y="0"/>
                                    </p:animMotion>
                                    <p:animEffect transition="in" filter="fade">
                                      <p:cBhvr>
                                        <p:cTn id="9" dur="1000"/>
                                        <p:tgtEl>
                                          <p:spTgt spid="5120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51203">
                                            <p:txEl>
                                              <p:pRg st="1" end="1"/>
                                            </p:txEl>
                                          </p:spTgt>
                                        </p:tgtEl>
                                        <p:attrNameLst>
                                          <p:attrName>style.visibility</p:attrName>
                                        </p:attrNameLst>
                                      </p:cBhvr>
                                      <p:to>
                                        <p:strVal val="visible"/>
                                      </p:to>
                                    </p:set>
                                    <p:animScale>
                                      <p:cBhvr>
                                        <p:cTn id="14" dur="1000" decel="50000" fill="hold">
                                          <p:stCondLst>
                                            <p:cond delay="0"/>
                                          </p:stCondLst>
                                        </p:cTn>
                                        <p:tgtEl>
                                          <p:spTgt spid="5120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51203">
                                            <p:txEl>
                                              <p:pRg st="1" end="1"/>
                                            </p:txEl>
                                          </p:spTgt>
                                        </p:tgtEl>
                                        <p:attrNameLst>
                                          <p:attrName>ppt_x,ppt_y</p:attrName>
                                        </p:attrNameLst>
                                      </p:cBhvr>
                                      <p:rCtr x="0" y="0"/>
                                    </p:animMotion>
                                    <p:animEffect transition="in" filter="fade">
                                      <p:cBhvr>
                                        <p:cTn id="16" dur="1000"/>
                                        <p:tgtEl>
                                          <p:spTgt spid="5120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51203">
                                            <p:txEl>
                                              <p:pRg st="3" end="3"/>
                                            </p:txEl>
                                          </p:spTgt>
                                        </p:tgtEl>
                                        <p:attrNameLst>
                                          <p:attrName>style.visibility</p:attrName>
                                        </p:attrNameLst>
                                      </p:cBhvr>
                                      <p:to>
                                        <p:strVal val="visible"/>
                                      </p:to>
                                    </p:set>
                                    <p:animScale>
                                      <p:cBhvr>
                                        <p:cTn id="21" dur="1000" decel="50000" fill="hold">
                                          <p:stCondLst>
                                            <p:cond delay="0"/>
                                          </p:stCondLst>
                                        </p:cTn>
                                        <p:tgtEl>
                                          <p:spTgt spid="5120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51203">
                                            <p:txEl>
                                              <p:pRg st="3" end="3"/>
                                            </p:txEl>
                                          </p:spTgt>
                                        </p:tgtEl>
                                        <p:attrNameLst>
                                          <p:attrName>ppt_x,ppt_y</p:attrName>
                                        </p:attrNameLst>
                                      </p:cBhvr>
                                      <p:rCtr x="0" y="0"/>
                                    </p:animMotion>
                                    <p:animEffect transition="in" filter="fade">
                                      <p:cBhvr>
                                        <p:cTn id="23" dur="1000"/>
                                        <p:tgtEl>
                                          <p:spTgt spid="51203">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51208"/>
                                        </p:tgtEl>
                                        <p:attrNameLst>
                                          <p:attrName>style.visibility</p:attrName>
                                        </p:attrNameLst>
                                      </p:cBhvr>
                                      <p:to>
                                        <p:strVal val="visible"/>
                                      </p:to>
                                    </p:set>
                                    <p:animScale>
                                      <p:cBhvr>
                                        <p:cTn id="28" dur="1000" decel="50000" fill="hold">
                                          <p:stCondLst>
                                            <p:cond delay="0"/>
                                          </p:stCondLst>
                                        </p:cTn>
                                        <p:tgtEl>
                                          <p:spTgt spid="512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51208"/>
                                        </p:tgtEl>
                                        <p:attrNameLst>
                                          <p:attrName>ppt_x,ppt_y</p:attrName>
                                        </p:attrNameLst>
                                      </p:cBhvr>
                                      <p:rCtr x="0" y="0"/>
                                    </p:animMotion>
                                    <p:animEffect transition="in" filter="fade">
                                      <p:cBhvr>
                                        <p:cTn id="30" dur="1000"/>
                                        <p:tgtEl>
                                          <p:spTgt spid="5120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51203">
                                            <p:txEl>
                                              <p:pRg st="4" end="4"/>
                                            </p:txEl>
                                          </p:spTgt>
                                        </p:tgtEl>
                                        <p:attrNameLst>
                                          <p:attrName>style.visibility</p:attrName>
                                        </p:attrNameLst>
                                      </p:cBhvr>
                                      <p:to>
                                        <p:strVal val="visible"/>
                                      </p:to>
                                    </p:set>
                                    <p:animEffect transition="in" filter="slide(fromBottom)">
                                      <p:cBhvr>
                                        <p:cTn id="35" dur="1000"/>
                                        <p:tgtEl>
                                          <p:spTgt spid="51203">
                                            <p:txEl>
                                              <p:pRg st="4" end="4"/>
                                            </p:txEl>
                                          </p:spTgt>
                                        </p:tgtEl>
                                      </p:cBhvr>
                                    </p:animEffect>
                                  </p:childTnLst>
                                </p:cTn>
                              </p:par>
                              <p:par>
                                <p:cTn id="36" presetID="12" presetClass="entr" presetSubtype="4" fill="hold" nodeType="withEffect">
                                  <p:stCondLst>
                                    <p:cond delay="0"/>
                                  </p:stCondLst>
                                  <p:childTnLst>
                                    <p:set>
                                      <p:cBhvr>
                                        <p:cTn id="37" dur="1" fill="hold">
                                          <p:stCondLst>
                                            <p:cond delay="0"/>
                                          </p:stCondLst>
                                        </p:cTn>
                                        <p:tgtEl>
                                          <p:spTgt spid="51203">
                                            <p:txEl>
                                              <p:pRg st="5" end="5"/>
                                            </p:txEl>
                                          </p:spTgt>
                                        </p:tgtEl>
                                        <p:attrNameLst>
                                          <p:attrName>style.visibility</p:attrName>
                                        </p:attrNameLst>
                                      </p:cBhvr>
                                      <p:to>
                                        <p:strVal val="visible"/>
                                      </p:to>
                                    </p:set>
                                    <p:animEffect transition="in" filter="slide(fromBottom)">
                                      <p:cBhvr>
                                        <p:cTn id="38" dur="1000"/>
                                        <p:tgtEl>
                                          <p:spTgt spid="51203">
                                            <p:txEl>
                                              <p:pRg st="5" end="5"/>
                                            </p:txEl>
                                          </p:spTgt>
                                        </p:tgtEl>
                                      </p:cBhvr>
                                    </p:animEffect>
                                  </p:childTnLst>
                                </p:cTn>
                              </p:par>
                              <p:par>
                                <p:cTn id="39" presetID="12" presetClass="entr" presetSubtype="4" fill="hold" nodeType="withEffect">
                                  <p:stCondLst>
                                    <p:cond delay="0"/>
                                  </p:stCondLst>
                                  <p:childTnLst>
                                    <p:set>
                                      <p:cBhvr>
                                        <p:cTn id="40" dur="1" fill="hold">
                                          <p:stCondLst>
                                            <p:cond delay="0"/>
                                          </p:stCondLst>
                                        </p:cTn>
                                        <p:tgtEl>
                                          <p:spTgt spid="51203">
                                            <p:txEl>
                                              <p:pRg st="6" end="6"/>
                                            </p:txEl>
                                          </p:spTgt>
                                        </p:tgtEl>
                                        <p:attrNameLst>
                                          <p:attrName>style.visibility</p:attrName>
                                        </p:attrNameLst>
                                      </p:cBhvr>
                                      <p:to>
                                        <p:strVal val="visible"/>
                                      </p:to>
                                    </p:set>
                                    <p:animEffect transition="in" filter="slide(fromBottom)">
                                      <p:cBhvr>
                                        <p:cTn id="41" dur="1000"/>
                                        <p:tgtEl>
                                          <p:spTgt spid="51203">
                                            <p:txEl>
                                              <p:pRg st="6" end="6"/>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51203">
                                            <p:txEl>
                                              <p:pRg st="8" end="8"/>
                                            </p:txEl>
                                          </p:spTgt>
                                        </p:tgtEl>
                                        <p:attrNameLst>
                                          <p:attrName>style.visibility</p:attrName>
                                        </p:attrNameLst>
                                      </p:cBhvr>
                                      <p:to>
                                        <p:strVal val="visible"/>
                                      </p:to>
                                    </p:set>
                                    <p:animEffect transition="in" filter="slide(fromBottom)">
                                      <p:cBhvr>
                                        <p:cTn id="44" dur="1000"/>
                                        <p:tgtEl>
                                          <p:spTgt spid="51203">
                                            <p:txEl>
                                              <p:pRg st="8" end="8"/>
                                            </p:txEl>
                                          </p:spTgt>
                                        </p:tgtEl>
                                      </p:cBhvr>
                                    </p:animEffect>
                                  </p:childTnLst>
                                </p:cTn>
                              </p:par>
                              <p:par>
                                <p:cTn id="45" presetID="12" presetClass="entr" presetSubtype="4" fill="hold" nodeType="withEffect">
                                  <p:stCondLst>
                                    <p:cond delay="0"/>
                                  </p:stCondLst>
                                  <p:childTnLst>
                                    <p:set>
                                      <p:cBhvr>
                                        <p:cTn id="46" dur="1" fill="hold">
                                          <p:stCondLst>
                                            <p:cond delay="0"/>
                                          </p:stCondLst>
                                        </p:cTn>
                                        <p:tgtEl>
                                          <p:spTgt spid="51203">
                                            <p:txEl>
                                              <p:pRg st="9" end="9"/>
                                            </p:txEl>
                                          </p:spTgt>
                                        </p:tgtEl>
                                        <p:attrNameLst>
                                          <p:attrName>style.visibility</p:attrName>
                                        </p:attrNameLst>
                                      </p:cBhvr>
                                      <p:to>
                                        <p:strVal val="visible"/>
                                      </p:to>
                                    </p:set>
                                    <p:animEffect transition="in" filter="slide(fromBottom)">
                                      <p:cBhvr>
                                        <p:cTn id="47" dur="1000"/>
                                        <p:tgtEl>
                                          <p:spTgt spid="5120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8"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898" name="Picture 2" descr="016 kosti glave"/>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80899" name="Text Box 3"/>
          <p:cNvSpPr txBox="1">
            <a:spLocks noChangeArrowheads="1"/>
          </p:cNvSpPr>
          <p:nvPr/>
        </p:nvSpPr>
        <p:spPr bwMode="auto">
          <a:xfrm>
            <a:off x="323850" y="6370638"/>
            <a:ext cx="4319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pPr>
            <a:r>
              <a:rPr lang="en-US" altLang="en-US" sz="2400" b="1">
                <a:solidFill>
                  <a:srgbClr val="008080"/>
                </a:solidFill>
                <a:cs typeface="Arial" panose="020B0604020202020204" pitchFamily="34" charset="0"/>
              </a:rPr>
              <a:t>Art. atlantoaxialis mediana</a:t>
            </a:r>
            <a:endParaRPr lang="en-US" altLang="sr-Latn-RS" sz="2400" b="1">
              <a:solidFill>
                <a:srgbClr val="008080"/>
              </a:solidFill>
              <a:cs typeface="Arial" panose="020B0604020202020204" pitchFamily="34" charset="0"/>
            </a:endParaRPr>
          </a:p>
        </p:txBody>
      </p:sp>
    </p:spTree>
  </p:cSld>
  <p:clrMapOvr>
    <a:masterClrMapping/>
  </p:clrMapOvr>
  <p:transition spd="slow">
    <p:split orient="ver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DDB02-4388-A5CE-9D25-D5296E2F6F91}"/>
            </a:ext>
          </a:extLst>
        </p:cNvPr>
        <p:cNvGrpSpPr/>
        <p:nvPr/>
      </p:nvGrpSpPr>
      <p:grpSpPr>
        <a:xfrm>
          <a:off x="0" y="0"/>
          <a:ext cx="0" cy="0"/>
          <a:chOff x="0" y="0"/>
          <a:chExt cx="0" cy="0"/>
        </a:xfrm>
      </p:grpSpPr>
      <p:sp>
        <p:nvSpPr>
          <p:cNvPr id="51202" name="Rectangle 2">
            <a:extLst>
              <a:ext uri="{FF2B5EF4-FFF2-40B4-BE49-F238E27FC236}">
                <a16:creationId xmlns:a16="http://schemas.microsoft.com/office/drawing/2014/main" id="{7AF8B277-E2D4-9B15-A5C1-19596D19ACFB}"/>
              </a:ext>
            </a:extLst>
          </p:cNvPr>
          <p:cNvSpPr>
            <a:spLocks noGrp="1" noChangeArrowheads="1"/>
          </p:cNvSpPr>
          <p:nvPr>
            <p:ph type="title" idx="4294967295"/>
          </p:nvPr>
        </p:nvSpPr>
        <p:spPr>
          <a:xfrm>
            <a:off x="107950" y="188913"/>
            <a:ext cx="8866821" cy="414337"/>
          </a:xfrm>
        </p:spPr>
        <p:txBody>
          <a:bodyPr/>
          <a:lstStyle/>
          <a:p>
            <a:pPr eaLnBrk="1" hangingPunct="1">
              <a:defRPr/>
            </a:pPr>
            <a:r>
              <a:rPr lang="en-US"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 </a:t>
            </a:r>
            <a:r>
              <a:rPr lang="en-GB"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Lower joint of the head (joint of atlas and axis)</a:t>
            </a:r>
            <a:endParaRPr lang="sr-Cyrl-CS" altLang="en-US" b="1" dirty="0">
              <a:solidFill>
                <a:srgbClr val="FF99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51204" name="Rectangle 4">
            <a:extLst>
              <a:ext uri="{FF2B5EF4-FFF2-40B4-BE49-F238E27FC236}">
                <a16:creationId xmlns:a16="http://schemas.microsoft.com/office/drawing/2014/main" id="{33F32D75-9912-98A5-B7C6-34A4E81CB8D3}"/>
              </a:ext>
            </a:extLst>
          </p:cNvPr>
          <p:cNvSpPr>
            <a:spLocks noChangeArrowheads="1"/>
          </p:cNvSpPr>
          <p:nvPr/>
        </p:nvSpPr>
        <p:spPr bwMode="auto">
          <a:xfrm>
            <a:off x="122020" y="667581"/>
            <a:ext cx="9021980" cy="3631763"/>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r>
              <a:rPr lang="en-GB" altLang="en-US" sz="2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b</a:t>
            </a:r>
            <a:r>
              <a:rPr lang="en-US" altLang="en-US" sz="22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Art. ATLANTOAXIALIS LATERALIS (paired)</a:t>
            </a:r>
          </a:p>
          <a:p>
            <a:pPr eaLnBrk="1" hangingPunct="1">
              <a:buFont typeface="Arial" panose="020B0604020202020204" pitchFamily="34" charset="0"/>
              <a:buNone/>
              <a:defRPr/>
            </a:pPr>
            <a:endParaRPr lang="en-US" altLang="en-US" sz="8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defRPr/>
            </a:pPr>
            <a:r>
              <a:rPr lang="en-GB"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Articulating surfaces</a:t>
            </a: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defRPr/>
            </a:pPr>
            <a:r>
              <a:rPr lang="en-US" altLang="en-US"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facies (fovea)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articularis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inferior (on inferior of right and left </a:t>
            </a:r>
            <a:r>
              <a:rPr lang="en-GB"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lateral mass of</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atlas)</a:t>
            </a:r>
          </a:p>
          <a:p>
            <a:pPr eaLnBrk="1" hangingPunct="1">
              <a:buFont typeface="Arial" panose="020B0604020202020204" pitchFamily="34" charset="0"/>
              <a:buNone/>
              <a:defRPr/>
            </a:pP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facies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articularis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superi</a:t>
            </a:r>
            <a:r>
              <a:rPr 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o</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r at the body of axis</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endPar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defRPr/>
            </a:pPr>
            <a:r>
              <a:rPr lang="en-US" altLang="en-US" sz="20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Joint reinforcements:</a:t>
            </a:r>
          </a:p>
          <a:p>
            <a:pPr eaLnBrk="1" hangingPunct="1">
              <a:buFont typeface="Arial" panose="020B0604020202020204" pitchFamily="34" charset="0"/>
              <a:buNone/>
              <a:defRPr/>
            </a:pP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Membrana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atlantoaxialis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anterior:</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 connects anterior arch of atlas with anterior surface of body of axis</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Membrana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atlantoaxialis</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anterior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lig</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en-US" sz="20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nuche</a:t>
            </a: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 connects posterior arch of atlas with the posterior</a:t>
            </a:r>
            <a:b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en-US" sz="20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surfaces right and left side of arch of axis</a:t>
            </a:r>
          </a:p>
        </p:txBody>
      </p:sp>
      <p:pic>
        <p:nvPicPr>
          <p:cNvPr id="79877" name="Picture 5" descr="015 kosti glave">
            <a:extLst>
              <a:ext uri="{FF2B5EF4-FFF2-40B4-BE49-F238E27FC236}">
                <a16:creationId xmlns:a16="http://schemas.microsoft.com/office/drawing/2014/main" id="{834ED300-59C5-0300-2A96-9802F7F04AE7}"/>
              </a:ext>
            </a:extLst>
          </p:cNvPr>
          <p:cNvPicPr>
            <a:picLocks noGrp="1"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l="1622" t="1732" r="3986" b="55995"/>
          <a:stretch>
            <a:fillRect/>
          </a:stretch>
        </p:blipFill>
        <p:spPr>
          <a:xfrm>
            <a:off x="5261533" y="3933056"/>
            <a:ext cx="3774515" cy="2844970"/>
          </a:xfrm>
          <a:ln w="38100">
            <a:solidFill>
              <a:srgbClr val="FFCC00"/>
            </a:solidFill>
            <a:miter lim="800000"/>
            <a:headEnd/>
            <a:tailEnd/>
          </a:ln>
        </p:spPr>
      </p:pic>
      <p:sp>
        <p:nvSpPr>
          <p:cNvPr id="51207" name="AutoShape 7">
            <a:extLst>
              <a:ext uri="{FF2B5EF4-FFF2-40B4-BE49-F238E27FC236}">
                <a16:creationId xmlns:a16="http://schemas.microsoft.com/office/drawing/2014/main" id="{0354C96F-2A19-010F-BFF0-256BB9002338}"/>
              </a:ext>
            </a:extLst>
          </p:cNvPr>
          <p:cNvSpPr>
            <a:spLocks noChangeArrowheads="1"/>
          </p:cNvSpPr>
          <p:nvPr/>
        </p:nvSpPr>
        <p:spPr bwMode="auto">
          <a:xfrm rot="-1262498">
            <a:off x="5490797" y="5745254"/>
            <a:ext cx="1296987" cy="144462"/>
          </a:xfrm>
          <a:prstGeom prst="rightArrow">
            <a:avLst>
              <a:gd name="adj1" fmla="val 50000"/>
              <a:gd name="adj2" fmla="val 224410"/>
            </a:avLst>
          </a:prstGeom>
          <a:solidFill>
            <a:srgbClr val="990033"/>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3" name="TextBox 2">
            <a:extLst>
              <a:ext uri="{FF2B5EF4-FFF2-40B4-BE49-F238E27FC236}">
                <a16:creationId xmlns:a16="http://schemas.microsoft.com/office/drawing/2014/main" id="{03FF6E0E-E6BF-C809-C981-EA3A9CE71FE6}"/>
              </a:ext>
            </a:extLst>
          </p:cNvPr>
          <p:cNvSpPr txBox="1"/>
          <p:nvPr/>
        </p:nvSpPr>
        <p:spPr>
          <a:xfrm>
            <a:off x="64841" y="4320322"/>
            <a:ext cx="4867200" cy="2336024"/>
          </a:xfrm>
          <a:prstGeom prst="rect">
            <a:avLst/>
          </a:prstGeom>
          <a:noFill/>
        </p:spPr>
        <p:txBody>
          <a:bodyPr wrap="square">
            <a:spAutoFit/>
          </a:bodyPr>
          <a:lstStyle/>
          <a:p>
            <a:pPr marL="533400" indent="-533400" eaLnBrk="1" hangingPunct="1">
              <a:lnSpc>
                <a:spcPct val="90000"/>
              </a:lnSpc>
              <a:buFont typeface="Wingdings 3" panose="05040102010807070707" pitchFamily="18" charset="2"/>
              <a:buNone/>
              <a:defRPr/>
            </a:pPr>
            <a:r>
              <a:rPr lang="en-US" altLang="en-US" sz="18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Movements:</a:t>
            </a:r>
          </a:p>
          <a:p>
            <a:pPr marL="0" indent="0" eaLnBrk="1" hangingPunct="1">
              <a:lnSpc>
                <a:spcPct val="90000"/>
              </a:lnSpc>
              <a:buNone/>
              <a:defRPr/>
            </a:pPr>
            <a:r>
              <a:rPr lang="en-GB" sz="1800" dirty="0">
                <a:latin typeface="Times New Roman" panose="02020603050405020304" pitchFamily="18" charset="0"/>
                <a:cs typeface="Times New Roman" panose="02020603050405020304" pitchFamily="18" charset="0"/>
              </a:rPr>
              <a:t>- The primary movement of the atlantoaxial joint</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complex is rotation.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In rotation the atlas together with the head, rotate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around the dens of axis.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This movement allows us to turn our head to look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towards the left or towards the right.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This is also the movement that allows us to shake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our head in the familiar ‘no’ pattern.</a:t>
            </a:r>
            <a:endParaRPr lang="en-US" altLang="en-US" sz="1800"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10911285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Scale>
                                      <p:cBhvr>
                                        <p:cTn id="7" dur="1000" decel="50000" fill="hold">
                                          <p:stCondLst>
                                            <p:cond delay="0"/>
                                          </p:stCondLst>
                                        </p:cTn>
                                        <p:tgtEl>
                                          <p:spTgt spid="5120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1204">
                                            <p:txEl>
                                              <p:pRg st="0" end="0"/>
                                            </p:txEl>
                                          </p:spTgt>
                                        </p:tgtEl>
                                        <p:attrNameLst>
                                          <p:attrName>ppt_x,ppt_y</p:attrName>
                                        </p:attrNameLst>
                                      </p:cBhvr>
                                      <p:rCtr x="0" y="0"/>
                                    </p:animMotion>
                                    <p:animEffect transition="in" filter="fade">
                                      <p:cBhvr>
                                        <p:cTn id="9" dur="1000"/>
                                        <p:tgtEl>
                                          <p:spTgt spid="51204">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51207"/>
                                        </p:tgtEl>
                                        <p:attrNameLst>
                                          <p:attrName>style.visibility</p:attrName>
                                        </p:attrNameLst>
                                      </p:cBhvr>
                                      <p:to>
                                        <p:strVal val="visible"/>
                                      </p:to>
                                    </p:set>
                                    <p:animScale>
                                      <p:cBhvr>
                                        <p:cTn id="14" dur="1000" decel="50000" fill="hold">
                                          <p:stCondLst>
                                            <p:cond delay="0"/>
                                          </p:stCondLst>
                                        </p:cTn>
                                        <p:tgtEl>
                                          <p:spTgt spid="512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51207"/>
                                        </p:tgtEl>
                                        <p:attrNameLst>
                                          <p:attrName>ppt_x,ppt_y</p:attrName>
                                        </p:attrNameLst>
                                      </p:cBhvr>
                                      <p:rCtr x="0" y="0"/>
                                    </p:animMotion>
                                    <p:animEffect transition="in" filter="fade">
                                      <p:cBhvr>
                                        <p:cTn id="16" dur="1000"/>
                                        <p:tgtEl>
                                          <p:spTgt spid="5120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2" presetClass="entr" presetSubtype="4" fill="hold" nodeType="clickEffect">
                                  <p:stCondLst>
                                    <p:cond delay="0"/>
                                  </p:stCondLst>
                                  <p:childTnLst>
                                    <p:set>
                                      <p:cBhvr>
                                        <p:cTn id="20" dur="1" fill="hold">
                                          <p:stCondLst>
                                            <p:cond delay="0"/>
                                          </p:stCondLst>
                                        </p:cTn>
                                        <p:tgtEl>
                                          <p:spTgt spid="51204">
                                            <p:txEl>
                                              <p:pRg st="2" end="2"/>
                                            </p:txEl>
                                          </p:spTgt>
                                        </p:tgtEl>
                                        <p:attrNameLst>
                                          <p:attrName>style.visibility</p:attrName>
                                        </p:attrNameLst>
                                      </p:cBhvr>
                                      <p:to>
                                        <p:strVal val="visible"/>
                                      </p:to>
                                    </p:set>
                                    <p:animEffect transition="in" filter="slide(fromBottom)">
                                      <p:cBhvr>
                                        <p:cTn id="21" dur="1000"/>
                                        <p:tgtEl>
                                          <p:spTgt spid="51204">
                                            <p:txEl>
                                              <p:pRg st="2" end="2"/>
                                            </p:txEl>
                                          </p:spTgt>
                                        </p:tgtEl>
                                      </p:cBhvr>
                                    </p:animEffect>
                                  </p:childTnLst>
                                </p:cTn>
                              </p:par>
                              <p:par>
                                <p:cTn id="22" presetID="12" presetClass="entr" presetSubtype="4" fill="hold" nodeType="withEffect">
                                  <p:stCondLst>
                                    <p:cond delay="0"/>
                                  </p:stCondLst>
                                  <p:childTnLst>
                                    <p:set>
                                      <p:cBhvr>
                                        <p:cTn id="23" dur="1" fill="hold">
                                          <p:stCondLst>
                                            <p:cond delay="0"/>
                                          </p:stCondLst>
                                        </p:cTn>
                                        <p:tgtEl>
                                          <p:spTgt spid="51204">
                                            <p:txEl>
                                              <p:pRg st="3" end="3"/>
                                            </p:txEl>
                                          </p:spTgt>
                                        </p:tgtEl>
                                        <p:attrNameLst>
                                          <p:attrName>style.visibility</p:attrName>
                                        </p:attrNameLst>
                                      </p:cBhvr>
                                      <p:to>
                                        <p:strVal val="visible"/>
                                      </p:to>
                                    </p:set>
                                    <p:animEffect transition="in" filter="slide(fromBottom)">
                                      <p:cBhvr>
                                        <p:cTn id="24" dur="1000"/>
                                        <p:tgtEl>
                                          <p:spTgt spid="51204">
                                            <p:txEl>
                                              <p:pRg st="3" end="3"/>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51204">
                                            <p:txEl>
                                              <p:pRg st="4" end="4"/>
                                            </p:txEl>
                                          </p:spTgt>
                                        </p:tgtEl>
                                        <p:attrNameLst>
                                          <p:attrName>style.visibility</p:attrName>
                                        </p:attrNameLst>
                                      </p:cBhvr>
                                      <p:to>
                                        <p:strVal val="visible"/>
                                      </p:to>
                                    </p:set>
                                    <p:animEffect transition="in" filter="slide(fromBottom)">
                                      <p:cBhvr>
                                        <p:cTn id="27" dur="1000"/>
                                        <p:tgtEl>
                                          <p:spTgt spid="51204">
                                            <p:txEl>
                                              <p:pRg st="4" end="4"/>
                                            </p:txEl>
                                          </p:spTgt>
                                        </p:tgtEl>
                                      </p:cBhvr>
                                    </p:animEffect>
                                  </p:childTnLst>
                                </p:cTn>
                              </p:par>
                              <p:par>
                                <p:cTn id="28" presetID="12" presetClass="entr" presetSubtype="4" fill="hold" nodeType="withEffect">
                                  <p:stCondLst>
                                    <p:cond delay="0"/>
                                  </p:stCondLst>
                                  <p:childTnLst>
                                    <p:set>
                                      <p:cBhvr>
                                        <p:cTn id="29" dur="1" fill="hold">
                                          <p:stCondLst>
                                            <p:cond delay="0"/>
                                          </p:stCondLst>
                                        </p:cTn>
                                        <p:tgtEl>
                                          <p:spTgt spid="51204">
                                            <p:txEl>
                                              <p:pRg st="5" end="5"/>
                                            </p:txEl>
                                          </p:spTgt>
                                        </p:tgtEl>
                                        <p:attrNameLst>
                                          <p:attrName>style.visibility</p:attrName>
                                        </p:attrNameLst>
                                      </p:cBhvr>
                                      <p:to>
                                        <p:strVal val="visible"/>
                                      </p:to>
                                    </p:set>
                                    <p:animEffect transition="in" filter="slide(fromBottom)">
                                      <p:cBhvr>
                                        <p:cTn id="30" dur="1000"/>
                                        <p:tgtEl>
                                          <p:spTgt spid="51204">
                                            <p:txEl>
                                              <p:pRg st="5" end="5"/>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51204">
                                            <p:txEl>
                                              <p:pRg st="6" end="6"/>
                                            </p:txEl>
                                          </p:spTgt>
                                        </p:tgtEl>
                                        <p:attrNameLst>
                                          <p:attrName>style.visibility</p:attrName>
                                        </p:attrNameLst>
                                      </p:cBhvr>
                                      <p:to>
                                        <p:strVal val="visible"/>
                                      </p:to>
                                    </p:set>
                                    <p:animEffect transition="in" filter="slide(fromBottom)">
                                      <p:cBhvr>
                                        <p:cTn id="33" dur="1000"/>
                                        <p:tgtEl>
                                          <p:spTgt spid="5120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785BFE-8414-2471-A937-4DD90A8C6CC1}"/>
              </a:ext>
            </a:extLst>
          </p:cNvPr>
          <p:cNvPicPr>
            <a:picLocks noChangeAspect="1"/>
          </p:cNvPicPr>
          <p:nvPr/>
        </p:nvPicPr>
        <p:blipFill>
          <a:blip r:embed="rId2"/>
          <a:stretch>
            <a:fillRect/>
          </a:stretch>
        </p:blipFill>
        <p:spPr>
          <a:xfrm>
            <a:off x="1313995" y="261495"/>
            <a:ext cx="6516009" cy="6335009"/>
          </a:xfrm>
          <a:prstGeom prst="rect">
            <a:avLst/>
          </a:prstGeom>
        </p:spPr>
      </p:pic>
    </p:spTree>
    <p:extLst>
      <p:ext uri="{BB962C8B-B14F-4D97-AF65-F5344CB8AC3E}">
        <p14:creationId xmlns:p14="http://schemas.microsoft.com/office/powerpoint/2010/main" val="1115223806"/>
      </p:ext>
    </p:extLst>
  </p:cSld>
  <p:clrMapOvr>
    <a:masterClrMapping/>
  </p:clrMapOvr>
  <p:transition spd="slow">
    <p:split orient="vert"/>
  </p:transition>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84931" y="244864"/>
            <a:ext cx="8685213" cy="817174"/>
          </a:xfrm>
        </p:spPr>
        <p:txBody>
          <a:bodyPr/>
          <a:lstStyle/>
          <a:p>
            <a:pPr eaLnBrk="1" hangingPunct="1">
              <a:defRPr/>
            </a:pPr>
            <a:r>
              <a:rPr lang="en-US" altLang="en-US" sz="2400" b="1" dirty="0">
                <a:solidFill>
                  <a:srgbClr val="FF9900"/>
                </a:solidFill>
                <a:effectLst>
                  <a:outerShdw blurRad="38100" dist="38100" dir="2700000" algn="tl">
                    <a:srgbClr val="C0C0C0"/>
                  </a:outerShdw>
                </a:effectLst>
              </a:rPr>
              <a:t>3) </a:t>
            </a:r>
            <a:r>
              <a:rPr lang="en-GB" altLang="en-US" sz="2400" b="1" dirty="0">
                <a:solidFill>
                  <a:srgbClr val="FF9900"/>
                </a:solidFill>
                <a:effectLst>
                  <a:outerShdw blurRad="38100" dist="38100" dir="2700000" algn="tl">
                    <a:srgbClr val="C0C0C0"/>
                  </a:outerShdw>
                </a:effectLst>
                <a:latin typeface="Cambria" panose="02040503050406030204" pitchFamily="18" charset="0"/>
              </a:rPr>
              <a:t>Fibrous connections between </a:t>
            </a:r>
            <a:r>
              <a:rPr lang="en-US" altLang="en-US" sz="2400" b="1" dirty="0" err="1">
                <a:solidFill>
                  <a:srgbClr val="FF9900"/>
                </a:solidFill>
                <a:effectLst>
                  <a:outerShdw blurRad="38100" dist="38100" dir="2700000" algn="tl">
                    <a:srgbClr val="C0C0C0"/>
                  </a:outerShdw>
                </a:effectLst>
              </a:rPr>
              <a:t>os</a:t>
            </a:r>
            <a:r>
              <a:rPr lang="en-US" altLang="en-US" sz="2400" b="1" dirty="0">
                <a:solidFill>
                  <a:srgbClr val="FF9900"/>
                </a:solidFill>
                <a:effectLst>
                  <a:outerShdw blurRad="38100" dist="38100" dir="2700000" algn="tl">
                    <a:srgbClr val="C0C0C0"/>
                  </a:outerShdw>
                </a:effectLst>
              </a:rPr>
              <a:t> </a:t>
            </a:r>
            <a:r>
              <a:rPr lang="en-US" altLang="en-US" sz="2400" b="1" dirty="0" err="1">
                <a:solidFill>
                  <a:srgbClr val="FF9900"/>
                </a:solidFill>
                <a:effectLst>
                  <a:outerShdw blurRad="38100" dist="38100" dir="2700000" algn="tl">
                    <a:srgbClr val="C0C0C0"/>
                  </a:outerShdw>
                </a:effectLst>
              </a:rPr>
              <a:t>occipitale</a:t>
            </a:r>
            <a:r>
              <a:rPr lang="en-US" altLang="en-US" sz="2400" b="1" dirty="0">
                <a:solidFill>
                  <a:srgbClr val="FF9900"/>
                </a:solidFill>
                <a:effectLst>
                  <a:outerShdw blurRad="38100" dist="38100" dir="2700000" algn="tl">
                    <a:srgbClr val="C0C0C0"/>
                  </a:outerShdw>
                </a:effectLst>
              </a:rPr>
              <a:t> </a:t>
            </a:r>
            <a:r>
              <a:rPr lang="en-GB" altLang="en-US" sz="2400" b="1" dirty="0">
                <a:solidFill>
                  <a:srgbClr val="FF9900"/>
                </a:solidFill>
                <a:effectLst>
                  <a:outerShdw blurRad="38100" dist="38100" dir="2700000" algn="tl">
                    <a:srgbClr val="C0C0C0"/>
                  </a:outerShdw>
                </a:effectLst>
                <a:latin typeface="Cambria" panose="02040503050406030204" pitchFamily="18" charset="0"/>
              </a:rPr>
              <a:t>and </a:t>
            </a:r>
            <a:r>
              <a:rPr lang="en-US" altLang="en-US" sz="2400" b="1" dirty="0">
                <a:solidFill>
                  <a:srgbClr val="FF9900"/>
                </a:solidFill>
                <a:effectLst>
                  <a:outerShdw blurRad="38100" dist="38100" dir="2700000" algn="tl">
                    <a:srgbClr val="C0C0C0"/>
                  </a:outerShdw>
                </a:effectLst>
              </a:rPr>
              <a:t>axis</a:t>
            </a:r>
            <a:br>
              <a:rPr lang="en-US" altLang="en-US" sz="2400" b="1" dirty="0">
                <a:solidFill>
                  <a:srgbClr val="FF9900"/>
                </a:solidFill>
                <a:effectLst>
                  <a:outerShdw blurRad="38100" dist="38100" dir="2700000" algn="tl">
                    <a:srgbClr val="C0C0C0"/>
                  </a:outerShdw>
                </a:effectLst>
              </a:rPr>
            </a:br>
            <a:r>
              <a:rPr lang="en-US" altLang="en-US" sz="2400" b="1" dirty="0">
                <a:solidFill>
                  <a:srgbClr val="FF9900"/>
                </a:solidFill>
                <a:effectLst>
                  <a:outerShdw blurRad="38100" dist="38100" dir="2700000" algn="tl">
                    <a:srgbClr val="C0C0C0"/>
                  </a:outerShdw>
                </a:effectLst>
              </a:rPr>
              <a:t>“syndesmosis </a:t>
            </a:r>
            <a:r>
              <a:rPr lang="en-US" altLang="en-US" sz="2400" b="1" dirty="0" err="1">
                <a:solidFill>
                  <a:srgbClr val="FF9900"/>
                </a:solidFill>
                <a:effectLst>
                  <a:outerShdw blurRad="38100" dist="38100" dir="2700000" algn="tl">
                    <a:srgbClr val="C0C0C0"/>
                  </a:outerShdw>
                </a:effectLst>
              </a:rPr>
              <a:t>occipitoepistrophica</a:t>
            </a:r>
            <a:r>
              <a:rPr lang="en-US" altLang="en-US" sz="2400" b="1" dirty="0">
                <a:solidFill>
                  <a:srgbClr val="FF9900"/>
                </a:solidFill>
                <a:effectLst>
                  <a:outerShdw blurRad="38100" dist="38100" dir="2700000" algn="tl">
                    <a:srgbClr val="C0C0C0"/>
                  </a:outerShdw>
                </a:effectLst>
              </a:rPr>
              <a:t>”</a:t>
            </a:r>
          </a:p>
        </p:txBody>
      </p:sp>
      <p:sp>
        <p:nvSpPr>
          <p:cNvPr id="53251" name="Rectangle 3"/>
          <p:cNvSpPr>
            <a:spLocks noGrp="1" noChangeArrowheads="1"/>
          </p:cNvSpPr>
          <p:nvPr>
            <p:ph type="body" sz="half" idx="4294967295"/>
          </p:nvPr>
        </p:nvSpPr>
        <p:spPr>
          <a:xfrm>
            <a:off x="54234" y="1163637"/>
            <a:ext cx="9089766" cy="4530725"/>
          </a:xfrm>
        </p:spPr>
        <p:txBody>
          <a:bodyPr/>
          <a:lstStyle/>
          <a:p>
            <a:pPr eaLnBrk="1" hangingPunct="1">
              <a:buFont typeface="Wingdings 3" panose="05040102010807070707" pitchFamily="18" charset="2"/>
              <a:buNone/>
              <a:defRPr/>
            </a:pPr>
            <a:endParaRPr lang="en-US" altLang="en-US" sz="1000" b="1" i="1" dirty="0">
              <a:solidFill>
                <a:srgbClr val="FFCC00"/>
              </a:solidFill>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defRPr/>
            </a:pPr>
            <a:r>
              <a:rPr lang="en-US" altLang="en-US" sz="24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 </a:t>
            </a:r>
            <a:r>
              <a:rPr lang="en-GB" altLang="en-US" sz="24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Anterior part</a:t>
            </a:r>
            <a:r>
              <a:rPr lang="en-US" altLang="en-US" sz="24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eaLnBrk="1" hangingPunct="1">
              <a:buFont typeface="Wingdings 3" panose="05040102010807070707" pitchFamily="18" charset="2"/>
              <a:buNone/>
              <a:defRPr/>
            </a:pPr>
            <a:endParaRPr lang="en-US" altLang="en-US" sz="800" b="1"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marL="87313" indent="-87313" eaLnBrk="1" hangingPunct="1">
              <a:buFont typeface="Wingdings 3" panose="05040102010807070707" pitchFamily="18" charset="2"/>
              <a:buNone/>
              <a:defRPr/>
            </a:pPr>
            <a:r>
              <a:rPr lang="en-US" altLang="en-US" sz="2400" b="1" dirty="0">
                <a:latin typeface="Times New Roman" panose="02020603050405020304" pitchFamily="18" charset="0"/>
                <a:cs typeface="Times New Roman" panose="02020603050405020304" pitchFamily="18" charset="0"/>
              </a:rPr>
              <a:t>*</a:t>
            </a:r>
            <a:r>
              <a:rPr lang="en-US" altLang="en-US" sz="2400"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lig</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apicis</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dentis</a:t>
            </a:r>
            <a:br>
              <a:rPr lang="en-US" altLang="en-US" sz="22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unpaired, connects anterior border of </a:t>
            </a:r>
            <a:r>
              <a:rPr lang="en-US" altLang="en-US" sz="2000" dirty="0" err="1">
                <a:latin typeface="Times New Roman" panose="02020603050405020304" pitchFamily="18" charset="0"/>
                <a:cs typeface="Times New Roman" panose="02020603050405020304" pitchFamily="18" charset="0"/>
              </a:rPr>
              <a:t>formen</a:t>
            </a:r>
            <a:r>
              <a:rPr lang="en-US" altLang="en-US" sz="2000" dirty="0">
                <a:latin typeface="Times New Roman" panose="02020603050405020304" pitchFamily="18" charset="0"/>
                <a:cs typeface="Times New Roman" panose="02020603050405020304" pitchFamily="18" charset="0"/>
              </a:rPr>
              <a:t> magnum with the apex of dens of axis</a:t>
            </a:r>
          </a:p>
          <a:p>
            <a:pPr marL="87313" indent="-87313" eaLnBrk="1" hangingPunct="1">
              <a:buFont typeface="Wingdings 3" panose="05040102010807070707" pitchFamily="18" charset="2"/>
              <a:buNone/>
              <a:defRPr/>
            </a:pPr>
            <a:r>
              <a:rPr lang="en-US" altLang="en-US" sz="2200" b="1" dirty="0">
                <a:latin typeface="Times New Roman" panose="02020603050405020304" pitchFamily="18" charset="0"/>
                <a:cs typeface="Times New Roman" panose="02020603050405020304" pitchFamily="18" charset="0"/>
              </a:rPr>
              <a:t>*</a:t>
            </a:r>
            <a:r>
              <a:rPr lang="en-US" altLang="en-US" sz="2200"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ligg</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alaria</a:t>
            </a:r>
            <a:br>
              <a:rPr lang="en-US" altLang="en-US" sz="22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strong, short and paired lateral fibrous</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bands that connect medial surface of </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occipital condyles with the lateral </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surface of the dens of axis</a:t>
            </a:r>
          </a:p>
        </p:txBody>
      </p:sp>
      <p:pic>
        <p:nvPicPr>
          <p:cNvPr id="81924" name="Picture 4" descr="017 kosti glave"/>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427880" y="2924944"/>
            <a:ext cx="4492075" cy="3933056"/>
          </a:xfrm>
          <a:ln w="38100">
            <a:solidFill>
              <a:srgbClr val="FFDD4F"/>
            </a:solidFill>
            <a:miter lim="800000"/>
            <a:headEnd/>
            <a:tailEnd/>
          </a:ln>
        </p:spPr>
      </p:pic>
      <p:sp>
        <p:nvSpPr>
          <p:cNvPr id="53253" name="AutoShape 5"/>
          <p:cNvSpPr>
            <a:spLocks noChangeArrowheads="1"/>
          </p:cNvSpPr>
          <p:nvPr/>
        </p:nvSpPr>
        <p:spPr bwMode="auto">
          <a:xfrm>
            <a:off x="5076056" y="4173557"/>
            <a:ext cx="2016125" cy="144462"/>
          </a:xfrm>
          <a:prstGeom prst="rightArrow">
            <a:avLst>
              <a:gd name="adj1" fmla="val 50000"/>
              <a:gd name="adj2" fmla="val 348838"/>
            </a:avLst>
          </a:prstGeom>
          <a:solidFill>
            <a:schemeClr val="folHlink"/>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53254" name="AutoShape 6"/>
          <p:cNvSpPr>
            <a:spLocks noChangeArrowheads="1"/>
          </p:cNvSpPr>
          <p:nvPr/>
        </p:nvSpPr>
        <p:spPr bwMode="auto">
          <a:xfrm rot="-8611506">
            <a:off x="7273658" y="4730430"/>
            <a:ext cx="792163" cy="144462"/>
          </a:xfrm>
          <a:prstGeom prst="rightArrow">
            <a:avLst>
              <a:gd name="adj1" fmla="val 50000"/>
              <a:gd name="adj2" fmla="val 137063"/>
            </a:avLst>
          </a:prstGeom>
          <a:solidFill>
            <a:srgbClr val="FF99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Tree>
    <p:custDataLst>
      <p:tags r:id="rId1"/>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3251">
                                            <p:txEl>
                                              <p:pRg st="3" end="3"/>
                                            </p:txEl>
                                          </p:spTgt>
                                        </p:tgtEl>
                                        <p:attrNameLst>
                                          <p:attrName>style.visibility</p:attrName>
                                        </p:attrNameLst>
                                      </p:cBhvr>
                                      <p:to>
                                        <p:strVal val="visible"/>
                                      </p:to>
                                    </p:set>
                                    <p:anim calcmode="lin" valueType="num">
                                      <p:cBhvr>
                                        <p:cTn id="7" dur="500" fill="hold"/>
                                        <p:tgtEl>
                                          <p:spTgt spid="53251">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53251">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53251">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53251">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53253"/>
                                        </p:tgtEl>
                                        <p:attrNameLst>
                                          <p:attrName>style.visibility</p:attrName>
                                        </p:attrNameLst>
                                      </p:cBhvr>
                                      <p:to>
                                        <p:strVal val="visible"/>
                                      </p:to>
                                    </p:set>
                                    <p:animScale>
                                      <p:cBhvr>
                                        <p:cTn id="15" dur="1000" decel="50000" fill="hold">
                                          <p:stCondLst>
                                            <p:cond delay="0"/>
                                          </p:stCondLst>
                                        </p:cTn>
                                        <p:tgtEl>
                                          <p:spTgt spid="53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53253"/>
                                        </p:tgtEl>
                                        <p:attrNameLst>
                                          <p:attrName>ppt_x,ppt_y</p:attrName>
                                        </p:attrNameLst>
                                      </p:cBhvr>
                                      <p:rCtr x="0" y="0"/>
                                    </p:animMotion>
                                    <p:animEffect transition="in" filter="fade">
                                      <p:cBhvr>
                                        <p:cTn id="17" dur="1000"/>
                                        <p:tgtEl>
                                          <p:spTgt spid="532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nodeType="clickEffect">
                                  <p:stCondLst>
                                    <p:cond delay="0"/>
                                  </p:stCondLst>
                                  <p:iterate type="lt">
                                    <p:tmPct val="5000"/>
                                  </p:iterate>
                                  <p:childTnLst>
                                    <p:set>
                                      <p:cBhvr>
                                        <p:cTn id="21" dur="1" fill="hold">
                                          <p:stCondLst>
                                            <p:cond delay="0"/>
                                          </p:stCondLst>
                                        </p:cTn>
                                        <p:tgtEl>
                                          <p:spTgt spid="53251">
                                            <p:txEl>
                                              <p:pRg st="4" end="4"/>
                                            </p:txEl>
                                          </p:spTgt>
                                        </p:tgtEl>
                                        <p:attrNameLst>
                                          <p:attrName>style.visibility</p:attrName>
                                        </p:attrNameLst>
                                      </p:cBhvr>
                                      <p:to>
                                        <p:strVal val="visible"/>
                                      </p:to>
                                    </p:set>
                                    <p:anim calcmode="lin" valueType="num">
                                      <p:cBhvr>
                                        <p:cTn id="22" dur="500" fill="hold"/>
                                        <p:tgtEl>
                                          <p:spTgt spid="53251">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53251">
                                            <p:txEl>
                                              <p:pRg st="4" end="4"/>
                                            </p:txEl>
                                          </p:spTgt>
                                        </p:tgtEl>
                                        <p:attrNameLst>
                                          <p:attrName>ppt_h</p:attrName>
                                        </p:attrNameLst>
                                      </p:cBhvr>
                                      <p:tavLst>
                                        <p:tav tm="0">
                                          <p:val>
                                            <p:fltVal val="0"/>
                                          </p:val>
                                        </p:tav>
                                        <p:tav tm="100000">
                                          <p:val>
                                            <p:strVal val="#ppt_h"/>
                                          </p:val>
                                        </p:tav>
                                      </p:tavLst>
                                    </p:anim>
                                    <p:anim calcmode="lin" valueType="num">
                                      <p:cBhvr>
                                        <p:cTn id="24" dur="500" fill="hold"/>
                                        <p:tgtEl>
                                          <p:spTgt spid="53251">
                                            <p:txEl>
                                              <p:pRg st="4" end="4"/>
                                            </p:txEl>
                                          </p:spTgt>
                                        </p:tgtEl>
                                        <p:attrNameLst>
                                          <p:attrName>style.rotation</p:attrName>
                                        </p:attrNameLst>
                                      </p:cBhvr>
                                      <p:tavLst>
                                        <p:tav tm="0">
                                          <p:val>
                                            <p:fltVal val="90"/>
                                          </p:val>
                                        </p:tav>
                                        <p:tav tm="100000">
                                          <p:val>
                                            <p:fltVal val="0"/>
                                          </p:val>
                                        </p:tav>
                                      </p:tavLst>
                                    </p:anim>
                                    <p:animEffect transition="in" filter="fade">
                                      <p:cBhvr>
                                        <p:cTn id="25" dur="500"/>
                                        <p:tgtEl>
                                          <p:spTgt spid="53251">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2" presetClass="entr" presetSubtype="0" fill="hold" grpId="0" nodeType="clickEffect">
                                  <p:stCondLst>
                                    <p:cond delay="0"/>
                                  </p:stCondLst>
                                  <p:childTnLst>
                                    <p:set>
                                      <p:cBhvr>
                                        <p:cTn id="29" dur="1" fill="hold">
                                          <p:stCondLst>
                                            <p:cond delay="0"/>
                                          </p:stCondLst>
                                        </p:cTn>
                                        <p:tgtEl>
                                          <p:spTgt spid="53254"/>
                                        </p:tgtEl>
                                        <p:attrNameLst>
                                          <p:attrName>style.visibility</p:attrName>
                                        </p:attrNameLst>
                                      </p:cBhvr>
                                      <p:to>
                                        <p:strVal val="visible"/>
                                      </p:to>
                                    </p:set>
                                    <p:animScale>
                                      <p:cBhvr>
                                        <p:cTn id="30" dur="1000" decel="50000" fill="hold">
                                          <p:stCondLst>
                                            <p:cond delay="0"/>
                                          </p:stCondLst>
                                        </p:cTn>
                                        <p:tgtEl>
                                          <p:spTgt spid="53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3254"/>
                                        </p:tgtEl>
                                        <p:attrNameLst>
                                          <p:attrName>ppt_x,ppt_y</p:attrName>
                                        </p:attrNameLst>
                                      </p:cBhvr>
                                      <p:rCtr x="0" y="0"/>
                                    </p:animMotion>
                                    <p:animEffect transition="in" filter="fade">
                                      <p:cBhvr>
                                        <p:cTn id="32" dur="1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animBg="1"/>
      <p:bldP spid="53254"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3"/>
          <p:cNvSpPr>
            <a:spLocks noGrp="1" noChangeArrowheads="1"/>
          </p:cNvSpPr>
          <p:nvPr>
            <p:ph type="body" sz="half" idx="4294967295"/>
          </p:nvPr>
        </p:nvSpPr>
        <p:spPr>
          <a:xfrm>
            <a:off x="0" y="892806"/>
            <a:ext cx="9144000" cy="5848562"/>
          </a:xfrm>
        </p:spPr>
        <p:txBody>
          <a:bodyPr/>
          <a:lstStyle/>
          <a:p>
            <a:pPr marL="533400" indent="-533400" eaLnBrk="1" hangingPunct="1">
              <a:lnSpc>
                <a:spcPct val="90000"/>
              </a:lnSpc>
              <a:buFont typeface="Wingdings 3" panose="05040102010807070707" pitchFamily="18" charset="2"/>
              <a:buNone/>
              <a:defRPr/>
            </a:pPr>
            <a:endParaRPr lang="en-US" altLang="en-US" sz="1800" b="1" i="1" dirty="0">
              <a:solidFill>
                <a:srgbClr val="FFCC00"/>
              </a:solidFill>
            </a:endParaRPr>
          </a:p>
          <a:p>
            <a:pPr marL="533400" indent="-533400" eaLnBrk="1" hangingPunct="1">
              <a:lnSpc>
                <a:spcPct val="90000"/>
              </a:lnSpc>
              <a:buFont typeface="Wingdings 3" panose="05040102010807070707" pitchFamily="18" charset="2"/>
              <a:buNone/>
              <a:defRPr/>
            </a:pPr>
            <a:r>
              <a:rPr lang="en-GB" altLang="en-US" sz="2400" b="1" i="1" dirty="0">
                <a:latin typeface="Times New Roman" panose="02020603050405020304" pitchFamily="18" charset="0"/>
                <a:cs typeface="Times New Roman" panose="02020603050405020304" pitchFamily="18" charset="0"/>
              </a:rPr>
              <a:t>b</a:t>
            </a:r>
            <a:r>
              <a:rPr lang="en-US" altLang="en-US" sz="2400" b="1" i="1" dirty="0">
                <a:latin typeface="Times New Roman" panose="02020603050405020304" pitchFamily="18" charset="0"/>
                <a:cs typeface="Times New Roman" panose="02020603050405020304" pitchFamily="18" charset="0"/>
              </a:rPr>
              <a:t>) </a:t>
            </a:r>
            <a:r>
              <a:rPr lang="en-GB" altLang="en-US" sz="2400" b="1" i="1" dirty="0">
                <a:latin typeface="Times New Roman" panose="02020603050405020304" pitchFamily="18" charset="0"/>
                <a:cs typeface="Times New Roman" panose="02020603050405020304" pitchFamily="18" charset="0"/>
              </a:rPr>
              <a:t>Middle part</a:t>
            </a:r>
            <a:r>
              <a:rPr lang="en-US" altLang="en-US" sz="2400" b="1" i="1" dirty="0">
                <a:latin typeface="Times New Roman" panose="02020603050405020304" pitchFamily="18" charset="0"/>
                <a:cs typeface="Times New Roman" panose="02020603050405020304" pitchFamily="18" charset="0"/>
              </a:rPr>
              <a:t>:</a:t>
            </a:r>
          </a:p>
          <a:p>
            <a:pPr marL="533400" indent="-533400" eaLnBrk="1" hangingPunct="1">
              <a:lnSpc>
                <a:spcPct val="90000"/>
              </a:lnSpc>
              <a:buFont typeface="Wingdings 3" panose="05040102010807070707" pitchFamily="18" charset="2"/>
              <a:buNone/>
              <a:defRPr/>
            </a:pPr>
            <a:endParaRPr lang="en-US" altLang="en-US" sz="1000" b="1" i="1" dirty="0">
              <a:solidFill>
                <a:srgbClr val="FFCC99"/>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marL="533400" indent="-533400" eaLnBrk="1" hangingPunct="1">
              <a:lnSpc>
                <a:spcPct val="90000"/>
              </a:lnSpc>
              <a:buFont typeface="Wingdings 3" panose="05040102010807070707" pitchFamily="18" charset="2"/>
              <a:buNone/>
              <a:defRPr/>
            </a:pPr>
            <a:r>
              <a:rPr lang="en-US" altLang="en-US" sz="2200" b="1" i="1" dirty="0">
                <a:latin typeface="Times New Roman" panose="02020603050405020304" pitchFamily="18" charset="0"/>
                <a:cs typeface="Times New Roman" panose="02020603050405020304" pitchFamily="18" charset="0"/>
              </a:rPr>
              <a:t> * </a:t>
            </a:r>
            <a:r>
              <a:rPr lang="en-US" altLang="en-US" sz="2200" b="1" dirty="0" err="1">
                <a:latin typeface="Times New Roman" panose="02020603050405020304" pitchFamily="18" charset="0"/>
                <a:cs typeface="Times New Roman" panose="02020603050405020304" pitchFamily="18" charset="0"/>
              </a:rPr>
              <a:t>lig</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cruciforme</a:t>
            </a:r>
            <a:r>
              <a:rPr lang="en-US" altLang="en-US" sz="2200" b="1" dirty="0">
                <a:latin typeface="Times New Roman" panose="02020603050405020304" pitchFamily="18" charset="0"/>
                <a:cs typeface="Times New Roman" panose="02020603050405020304" pitchFamily="18" charset="0"/>
              </a:rPr>
              <a:t> </a:t>
            </a:r>
            <a:r>
              <a:rPr lang="en-US" altLang="en-US" sz="2200" b="1" dirty="0" err="1">
                <a:latin typeface="Times New Roman" panose="02020603050405020304" pitchFamily="18" charset="0"/>
                <a:cs typeface="Times New Roman" panose="02020603050405020304" pitchFamily="18" charset="0"/>
              </a:rPr>
              <a:t>atlantis</a:t>
            </a:r>
            <a:r>
              <a:rPr lang="en-US" altLang="en-US" sz="2200" b="1" dirty="0">
                <a:latin typeface="Times New Roman" panose="02020603050405020304" pitchFamily="18" charset="0"/>
                <a:cs typeface="Times New Roman" panose="02020603050405020304" pitchFamily="18" charset="0"/>
              </a:rPr>
              <a:t> (behind the anterior part)</a:t>
            </a:r>
          </a:p>
          <a:p>
            <a:pPr marL="533400" indent="-533400" eaLnBrk="1" hangingPunct="1">
              <a:lnSpc>
                <a:spcPct val="90000"/>
              </a:lnSpc>
              <a:buFont typeface="Wingdings 3" panose="05040102010807070707" pitchFamily="18" charset="2"/>
              <a:buNone/>
              <a:defRPr/>
            </a:pPr>
            <a:r>
              <a:rPr lang="en-US" altLang="en-US" sz="1800" b="1" dirty="0">
                <a:latin typeface="Times New Roman" panose="02020603050405020304" pitchFamily="18" charset="0"/>
                <a:cs typeface="Times New Roman" panose="02020603050405020304" pitchFamily="18" charset="0"/>
              </a:rPr>
              <a:t>Has 2 parts:</a:t>
            </a:r>
          </a:p>
          <a:p>
            <a:pPr marL="533400" indent="-533400" eaLnBrk="1" hangingPunct="1">
              <a:lnSpc>
                <a:spcPct val="90000"/>
              </a:lnSpc>
              <a:buFont typeface="Wingdings 3" panose="05040102010807070707" pitchFamily="18" charset="2"/>
              <a:buNone/>
              <a:defRPr/>
            </a:pPr>
            <a:r>
              <a:rPr lang="en-US" altLang="en-US" sz="2000" b="1" dirty="0">
                <a:latin typeface="Times New Roman" panose="02020603050405020304" pitchFamily="18" charset="0"/>
                <a:cs typeface="Times New Roman" panose="02020603050405020304" pitchFamily="18" charset="0"/>
              </a:rPr>
              <a:t>-</a:t>
            </a:r>
            <a:r>
              <a:rPr lang="en-US" altLang="en-US" sz="2000"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lig</a:t>
            </a:r>
            <a:r>
              <a:rPr lang="en-US" altLang="en-US" sz="2000" b="1" dirty="0">
                <a:latin typeface="Times New Roman" panose="02020603050405020304" pitchFamily="18" charset="0"/>
                <a:cs typeface="Times New Roman" panose="02020603050405020304" pitchFamily="18" charset="0"/>
              </a:rPr>
              <a:t>. transversum </a:t>
            </a:r>
            <a:r>
              <a:rPr lang="en-US" altLang="en-US" sz="2000" b="1" dirty="0" err="1">
                <a:latin typeface="Times New Roman" panose="02020603050405020304" pitchFamily="18" charset="0"/>
                <a:cs typeface="Times New Roman" panose="02020603050405020304" pitchFamily="18" charset="0"/>
              </a:rPr>
              <a:t>atlantis</a:t>
            </a:r>
            <a:r>
              <a:rPr lang="en-US" altLang="en-US" sz="2000" b="1" dirty="0">
                <a:latin typeface="Times New Roman" panose="02020603050405020304" pitchFamily="18" charset="0"/>
                <a:cs typeface="Times New Roman" panose="02020603050405020304" pitchFamily="18" charset="0"/>
              </a:rPr>
              <a:t> </a:t>
            </a:r>
            <a:br>
              <a:rPr lang="en-US" altLang="en-US" sz="2000" b="1"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connects medial surfaces of the right and left lateral mass of atlas, passing</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transversally over the posterior surface of dens of axis;</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this ligament divides foramen </a:t>
            </a:r>
            <a:r>
              <a:rPr lang="en-US" altLang="en-US" sz="2000" dirty="0" err="1">
                <a:latin typeface="Times New Roman" panose="02020603050405020304" pitchFamily="18" charset="0"/>
                <a:cs typeface="Times New Roman" panose="02020603050405020304" pitchFamily="18" charset="0"/>
              </a:rPr>
              <a:t>vertebrale</a:t>
            </a:r>
            <a:r>
              <a:rPr lang="en-US" altLang="en-US" sz="2000" dirty="0">
                <a:latin typeface="Times New Roman" panose="02020603050405020304" pitchFamily="18" charset="0"/>
                <a:cs typeface="Times New Roman" panose="02020603050405020304" pitchFamily="18" charset="0"/>
              </a:rPr>
              <a:t> of atlas into anterior (narrower) part</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where dens of axis is located, and posterior (wider) part where spinal cord</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(medulla spinalis) is located</a:t>
            </a:r>
          </a:p>
          <a:p>
            <a:pPr marL="174625" indent="-174625" eaLnBrk="1" hangingPunct="1">
              <a:lnSpc>
                <a:spcPct val="90000"/>
              </a:lnSpc>
              <a:buNone/>
              <a:defRPr/>
            </a:pPr>
            <a:r>
              <a:rPr lang="en-US" altLang="en-US" sz="2000" b="1" dirty="0">
                <a:latin typeface="Times New Roman" panose="02020603050405020304" pitchFamily="18" charset="0"/>
                <a:cs typeface="Times New Roman" panose="02020603050405020304" pitchFamily="18" charset="0"/>
              </a:rPr>
              <a:t>-</a:t>
            </a:r>
            <a:r>
              <a:rPr lang="en-US" altLang="en-US" sz="2000" dirty="0">
                <a:latin typeface="Times New Roman" panose="02020603050405020304" pitchFamily="18" charset="0"/>
                <a:cs typeface="Times New Roman" panose="02020603050405020304" pitchFamily="18" charset="0"/>
              </a:rPr>
              <a:t> </a:t>
            </a:r>
            <a:r>
              <a:rPr lang="en-US" altLang="en-US" sz="2000" b="1" dirty="0">
                <a:latin typeface="Times New Roman" panose="02020603050405020304" pitchFamily="18" charset="0"/>
                <a:cs typeface="Times New Roman" panose="02020603050405020304" pitchFamily="18" charset="0"/>
              </a:rPr>
              <a:t>fasciculi </a:t>
            </a:r>
            <a:r>
              <a:rPr lang="en-US" altLang="en-US" sz="2000" b="1" dirty="0" err="1">
                <a:latin typeface="Times New Roman" panose="02020603050405020304" pitchFamily="18" charset="0"/>
                <a:cs typeface="Times New Roman" panose="02020603050405020304" pitchFamily="18" charset="0"/>
              </a:rPr>
              <a:t>longitudinales</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 </a:t>
            </a:r>
            <a:r>
              <a:rPr lang="en-US" altLang="en-US" sz="2000" b="1" dirty="0">
                <a:latin typeface="Times New Roman" panose="02020603050405020304" pitchFamily="18" charset="0"/>
                <a:cs typeface="Times New Roman" panose="02020603050405020304" pitchFamily="18" charset="0"/>
              </a:rPr>
              <a:t>upper</a:t>
            </a:r>
            <a:r>
              <a:rPr lang="en-US" altLang="en-US" sz="2000" dirty="0">
                <a:latin typeface="Times New Roman" panose="02020603050405020304" pitchFamily="18" charset="0"/>
                <a:cs typeface="Times New Roman" panose="02020603050405020304" pitchFamily="18" charset="0"/>
              </a:rPr>
              <a:t>: connects anterior border of</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foramen magnum with superior</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border of </a:t>
            </a:r>
            <a:r>
              <a:rPr lang="en-US" altLang="en-US" sz="2000" dirty="0" err="1">
                <a:latin typeface="Times New Roman" panose="02020603050405020304" pitchFamily="18" charset="0"/>
                <a:cs typeface="Times New Roman" panose="02020603050405020304" pitchFamily="18" charset="0"/>
              </a:rPr>
              <a:t>lig</a:t>
            </a:r>
            <a:r>
              <a:rPr lang="en-US" altLang="en-US" sz="2000" dirty="0">
                <a:latin typeface="Times New Roman" panose="02020603050405020304" pitchFamily="18" charset="0"/>
                <a:cs typeface="Times New Roman" panose="02020603050405020304" pitchFamily="18" charset="0"/>
              </a:rPr>
              <a:t>. transversum </a:t>
            </a:r>
            <a:r>
              <a:rPr lang="en-US" altLang="en-US" sz="2000" dirty="0" err="1">
                <a:latin typeface="Times New Roman" panose="02020603050405020304" pitchFamily="18" charset="0"/>
                <a:cs typeface="Times New Roman" panose="02020603050405020304" pitchFamily="18" charset="0"/>
              </a:rPr>
              <a:t>atlantis</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(behind </a:t>
            </a:r>
            <a:r>
              <a:rPr lang="en-US" altLang="en-US" sz="2000" dirty="0" err="1">
                <a:latin typeface="Times New Roman" panose="02020603050405020304" pitchFamily="18" charset="0"/>
                <a:cs typeface="Times New Roman" panose="02020603050405020304" pitchFamily="18" charset="0"/>
              </a:rPr>
              <a:t>lig</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apicis</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dentis</a:t>
            </a:r>
            <a:r>
              <a:rPr lang="en-US" altLang="en-US" sz="2000" dirty="0">
                <a:latin typeface="Times New Roman" panose="02020603050405020304" pitchFamily="18" charset="0"/>
                <a:cs typeface="Times New Roman" panose="02020603050405020304" pitchFamily="18" charset="0"/>
              </a:rPr>
              <a:t>)</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 </a:t>
            </a:r>
            <a:r>
              <a:rPr lang="en-US" altLang="en-US" sz="2000" b="1" dirty="0">
                <a:latin typeface="Times New Roman" panose="02020603050405020304" pitchFamily="18" charset="0"/>
                <a:cs typeface="Times New Roman" panose="02020603050405020304" pitchFamily="18" charset="0"/>
              </a:rPr>
              <a:t>lower</a:t>
            </a:r>
            <a:r>
              <a:rPr lang="en-US" altLang="en-US" sz="2000" dirty="0">
                <a:latin typeface="Times New Roman" panose="02020603050405020304" pitchFamily="18" charset="0"/>
                <a:cs typeface="Times New Roman" panose="02020603050405020304" pitchFamily="18" charset="0"/>
              </a:rPr>
              <a:t>: connects inferior border of </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lig</a:t>
            </a:r>
            <a:r>
              <a:rPr lang="en-US" altLang="en-US" sz="2000" dirty="0">
                <a:latin typeface="Times New Roman" panose="02020603050405020304" pitchFamily="18" charset="0"/>
                <a:cs typeface="Times New Roman" panose="02020603050405020304" pitchFamily="18" charset="0"/>
              </a:rPr>
              <a:t>. transversum </a:t>
            </a:r>
            <a:r>
              <a:rPr lang="en-US" altLang="en-US" sz="2000" dirty="0" err="1">
                <a:latin typeface="Times New Roman" panose="02020603050405020304" pitchFamily="18" charset="0"/>
                <a:cs typeface="Times New Roman" panose="02020603050405020304" pitchFamily="18" charset="0"/>
              </a:rPr>
              <a:t>atlantis</a:t>
            </a:r>
            <a:r>
              <a:rPr lang="en-US" altLang="en-US" sz="2000" dirty="0">
                <a:latin typeface="Times New Roman" panose="02020603050405020304" pitchFamily="18" charset="0"/>
                <a:cs typeface="Times New Roman" panose="02020603050405020304" pitchFamily="18" charset="0"/>
              </a:rPr>
              <a:t> with</a:t>
            </a:r>
            <a:br>
              <a:rPr lang="en-US" altLang="en-US" sz="2000" dirty="0">
                <a:latin typeface="Times New Roman" panose="02020603050405020304" pitchFamily="18" charset="0"/>
                <a:cs typeface="Times New Roman" panose="02020603050405020304" pitchFamily="18" charset="0"/>
              </a:rPr>
            </a:br>
            <a:r>
              <a:rPr lang="en-US" altLang="en-US" sz="2000" dirty="0">
                <a:latin typeface="Times New Roman" panose="02020603050405020304" pitchFamily="18" charset="0"/>
                <a:cs typeface="Times New Roman" panose="02020603050405020304" pitchFamily="18" charset="0"/>
              </a:rPr>
              <a:t>     posterior surface of body axis</a:t>
            </a:r>
            <a:endParaRPr lang="en-US" altLang="en-US" sz="2000" b="1" i="1" dirty="0">
              <a:latin typeface="Times New Roman" panose="02020603050405020304" pitchFamily="18" charset="0"/>
              <a:cs typeface="Times New Roman" panose="02020603050405020304" pitchFamily="18" charset="0"/>
            </a:endParaRPr>
          </a:p>
        </p:txBody>
      </p:sp>
      <p:pic>
        <p:nvPicPr>
          <p:cNvPr id="82947" name="Picture 4" descr="018 kosti glave"/>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4283968" y="4288745"/>
            <a:ext cx="4644133" cy="2352554"/>
          </a:xfrm>
          <a:ln w="38100">
            <a:solidFill>
              <a:srgbClr val="FFDD4F"/>
            </a:solidFill>
            <a:miter lim="800000"/>
            <a:headEnd/>
            <a:tailEnd/>
          </a:ln>
        </p:spPr>
      </p:pic>
      <p:sp>
        <p:nvSpPr>
          <p:cNvPr id="54276" name="AutoShape 5"/>
          <p:cNvSpPr>
            <a:spLocks noChangeArrowheads="1"/>
          </p:cNvSpPr>
          <p:nvPr/>
        </p:nvSpPr>
        <p:spPr bwMode="auto">
          <a:xfrm rot="20118692">
            <a:off x="5780033" y="5645444"/>
            <a:ext cx="1070335" cy="100828"/>
          </a:xfrm>
          <a:prstGeom prst="rightArrow">
            <a:avLst>
              <a:gd name="adj1" fmla="val 50000"/>
              <a:gd name="adj2" fmla="val 286486"/>
            </a:avLst>
          </a:prstGeom>
          <a:solidFill>
            <a:schemeClr val="folHlink"/>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54277" name="AutoShape 6"/>
          <p:cNvSpPr>
            <a:spLocks noChangeArrowheads="1"/>
          </p:cNvSpPr>
          <p:nvPr/>
        </p:nvSpPr>
        <p:spPr bwMode="auto">
          <a:xfrm rot="20118823">
            <a:off x="5693850" y="5955839"/>
            <a:ext cx="1242699" cy="168675"/>
          </a:xfrm>
          <a:prstGeom prst="rightArrow">
            <a:avLst>
              <a:gd name="adj1" fmla="val 50000"/>
              <a:gd name="adj2" fmla="val 286484"/>
            </a:avLst>
          </a:prstGeom>
          <a:solidFill>
            <a:srgbClr val="FF99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2" name="Rectangle 2">
            <a:extLst>
              <a:ext uri="{FF2B5EF4-FFF2-40B4-BE49-F238E27FC236}">
                <a16:creationId xmlns:a16="http://schemas.microsoft.com/office/drawing/2014/main" id="{D1025F43-4D09-89B9-B2B1-77D3A0D1C0B8}"/>
              </a:ext>
            </a:extLst>
          </p:cNvPr>
          <p:cNvSpPr txBox="1">
            <a:spLocks noChangeArrowheads="1"/>
          </p:cNvSpPr>
          <p:nvPr/>
        </p:nvSpPr>
        <p:spPr bwMode="auto">
          <a:xfrm>
            <a:off x="0" y="168448"/>
            <a:ext cx="8685213" cy="81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eaLnBrk="1" hangingPunct="1">
              <a:defRPr/>
            </a:pPr>
            <a:r>
              <a:rPr lang="en-US" altLang="en-US" sz="2400" b="1" kern="0" dirty="0">
                <a:solidFill>
                  <a:srgbClr val="FF9900"/>
                </a:solidFill>
                <a:effectLst>
                  <a:outerShdw blurRad="38100" dist="38100" dir="2700000" algn="tl">
                    <a:srgbClr val="C0C0C0"/>
                  </a:outerShdw>
                </a:effectLst>
              </a:rPr>
              <a:t>3) </a:t>
            </a:r>
            <a:r>
              <a:rPr lang="en-GB" altLang="en-US" sz="2400" b="1" kern="0" dirty="0">
                <a:solidFill>
                  <a:srgbClr val="FF9900"/>
                </a:solidFill>
                <a:effectLst>
                  <a:outerShdw blurRad="38100" dist="38100" dir="2700000" algn="tl">
                    <a:srgbClr val="C0C0C0"/>
                  </a:outerShdw>
                </a:effectLst>
                <a:latin typeface="Cambria" panose="02040503050406030204" pitchFamily="18" charset="0"/>
              </a:rPr>
              <a:t>Fibrous connections between </a:t>
            </a:r>
            <a:r>
              <a:rPr lang="en-US" altLang="en-US" sz="2400" b="1" kern="0" dirty="0" err="1">
                <a:solidFill>
                  <a:srgbClr val="FF9900"/>
                </a:solidFill>
                <a:effectLst>
                  <a:outerShdw blurRad="38100" dist="38100" dir="2700000" algn="tl">
                    <a:srgbClr val="C0C0C0"/>
                  </a:outerShdw>
                </a:effectLst>
              </a:rPr>
              <a:t>os</a:t>
            </a:r>
            <a:r>
              <a:rPr lang="en-US" altLang="en-US" sz="2400" b="1" kern="0" dirty="0">
                <a:solidFill>
                  <a:srgbClr val="FF9900"/>
                </a:solidFill>
                <a:effectLst>
                  <a:outerShdw blurRad="38100" dist="38100" dir="2700000" algn="tl">
                    <a:srgbClr val="C0C0C0"/>
                  </a:outerShdw>
                </a:effectLst>
              </a:rPr>
              <a:t> </a:t>
            </a:r>
            <a:r>
              <a:rPr lang="en-US" altLang="en-US" sz="2400" b="1" kern="0" dirty="0" err="1">
                <a:solidFill>
                  <a:srgbClr val="FF9900"/>
                </a:solidFill>
                <a:effectLst>
                  <a:outerShdw blurRad="38100" dist="38100" dir="2700000" algn="tl">
                    <a:srgbClr val="C0C0C0"/>
                  </a:outerShdw>
                </a:effectLst>
              </a:rPr>
              <a:t>occipitale</a:t>
            </a:r>
            <a:r>
              <a:rPr lang="en-US" altLang="en-US" sz="2400" b="1" kern="0" dirty="0">
                <a:solidFill>
                  <a:srgbClr val="FF9900"/>
                </a:solidFill>
                <a:effectLst>
                  <a:outerShdw blurRad="38100" dist="38100" dir="2700000" algn="tl">
                    <a:srgbClr val="C0C0C0"/>
                  </a:outerShdw>
                </a:effectLst>
              </a:rPr>
              <a:t> </a:t>
            </a:r>
            <a:r>
              <a:rPr lang="en-GB" altLang="en-US" sz="2400" b="1" kern="0" dirty="0">
                <a:solidFill>
                  <a:srgbClr val="FF9900"/>
                </a:solidFill>
                <a:effectLst>
                  <a:outerShdw blurRad="38100" dist="38100" dir="2700000" algn="tl">
                    <a:srgbClr val="C0C0C0"/>
                  </a:outerShdw>
                </a:effectLst>
                <a:latin typeface="Cambria" panose="02040503050406030204" pitchFamily="18" charset="0"/>
              </a:rPr>
              <a:t>and </a:t>
            </a:r>
            <a:r>
              <a:rPr lang="en-US" altLang="en-US" sz="2400" b="1" kern="0" dirty="0">
                <a:solidFill>
                  <a:srgbClr val="FF9900"/>
                </a:solidFill>
                <a:effectLst>
                  <a:outerShdw blurRad="38100" dist="38100" dir="2700000" algn="tl">
                    <a:srgbClr val="C0C0C0"/>
                  </a:outerShdw>
                </a:effectLst>
              </a:rPr>
              <a:t>axis</a:t>
            </a:r>
            <a:br>
              <a:rPr lang="en-US" altLang="en-US" sz="2400" b="1" kern="0" dirty="0">
                <a:solidFill>
                  <a:srgbClr val="FF9900"/>
                </a:solidFill>
                <a:effectLst>
                  <a:outerShdw blurRad="38100" dist="38100" dir="2700000" algn="tl">
                    <a:srgbClr val="C0C0C0"/>
                  </a:outerShdw>
                </a:effectLst>
              </a:rPr>
            </a:br>
            <a:r>
              <a:rPr lang="en-US" altLang="en-US" sz="2400" b="1" kern="0" dirty="0">
                <a:solidFill>
                  <a:srgbClr val="FF9900"/>
                </a:solidFill>
                <a:effectLst>
                  <a:outerShdw blurRad="38100" dist="38100" dir="2700000" algn="tl">
                    <a:srgbClr val="C0C0C0"/>
                  </a:outerShdw>
                </a:effectLst>
              </a:rPr>
              <a:t>“syndesmosis </a:t>
            </a:r>
            <a:r>
              <a:rPr lang="en-US" altLang="en-US" sz="2400" b="1" kern="0" dirty="0" err="1">
                <a:solidFill>
                  <a:srgbClr val="FF9900"/>
                </a:solidFill>
                <a:effectLst>
                  <a:outerShdw blurRad="38100" dist="38100" dir="2700000" algn="tl">
                    <a:srgbClr val="C0C0C0"/>
                  </a:outerShdw>
                </a:effectLst>
              </a:rPr>
              <a:t>occipitoepistrophica</a:t>
            </a:r>
            <a:r>
              <a:rPr lang="en-US" altLang="en-US" sz="2400" b="1" kern="0" dirty="0">
                <a:solidFill>
                  <a:srgbClr val="FF9900"/>
                </a:solidFill>
                <a:effectLst>
                  <a:outerShdw blurRad="38100" dist="38100" dir="2700000" algn="tl">
                    <a:srgbClr val="C0C0C0"/>
                  </a:outerShdw>
                </a:effectLst>
              </a:rPr>
              <a:t>”</a:t>
            </a:r>
          </a:p>
        </p:txBody>
      </p:sp>
    </p:spTree>
    <p:custDataLst>
      <p:tags r:id="rId1"/>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54274">
                                            <p:txEl>
                                              <p:pRg st="3" end="3"/>
                                            </p:txEl>
                                          </p:spTgt>
                                        </p:tgtEl>
                                        <p:attrNameLst>
                                          <p:attrName>style.visibility</p:attrName>
                                        </p:attrNameLst>
                                      </p:cBhvr>
                                      <p:to>
                                        <p:strVal val="visible"/>
                                      </p:to>
                                    </p:set>
                                    <p:anim calcmode="lin" valueType="num">
                                      <p:cBhvr>
                                        <p:cTn id="7" dur="1000" fill="hold"/>
                                        <p:tgtEl>
                                          <p:spTgt spid="54274">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5427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4274">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4274">
                                            <p:txEl>
                                              <p:pRg st="4" end="4"/>
                                            </p:txEl>
                                          </p:spTgt>
                                        </p:tgtEl>
                                        <p:attrNameLst>
                                          <p:attrName>style.visibility</p:attrName>
                                        </p:attrNameLst>
                                      </p:cBhvr>
                                      <p:to>
                                        <p:strVal val="visible"/>
                                      </p:to>
                                    </p:set>
                                    <p:anim calcmode="lin" valueType="num">
                                      <p:cBhvr>
                                        <p:cTn id="14" dur="1000" fill="hold"/>
                                        <p:tgtEl>
                                          <p:spTgt spid="54274">
                                            <p:txEl>
                                              <p:pRg st="4" end="4"/>
                                            </p:txEl>
                                          </p:spTgt>
                                        </p:tgtEl>
                                        <p:attrNameLst>
                                          <p:attrName>ppt_x</p:attrName>
                                        </p:attrNameLst>
                                      </p:cBhvr>
                                      <p:tavLst>
                                        <p:tav tm="0">
                                          <p:val>
                                            <p:strVal val="#ppt_x-.2"/>
                                          </p:val>
                                        </p:tav>
                                        <p:tav tm="100000">
                                          <p:val>
                                            <p:strVal val="#ppt_x"/>
                                          </p:val>
                                        </p:tav>
                                      </p:tavLst>
                                    </p:anim>
                                    <p:anim calcmode="lin" valueType="num">
                                      <p:cBhvr>
                                        <p:cTn id="15" dur="1000" fill="hold"/>
                                        <p:tgtEl>
                                          <p:spTgt spid="5427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4274">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1" presetClass="entr" presetSubtype="0" fill="hold" nodeType="clickEffect">
                                  <p:stCondLst>
                                    <p:cond delay="0"/>
                                  </p:stCondLst>
                                  <p:iterate type="lt">
                                    <p:tmPct val="5000"/>
                                  </p:iterate>
                                  <p:childTnLst>
                                    <p:set>
                                      <p:cBhvr>
                                        <p:cTn id="20" dur="1" fill="hold">
                                          <p:stCondLst>
                                            <p:cond delay="0"/>
                                          </p:stCondLst>
                                        </p:cTn>
                                        <p:tgtEl>
                                          <p:spTgt spid="54274">
                                            <p:txEl>
                                              <p:pRg st="5" end="5"/>
                                            </p:txEl>
                                          </p:spTgt>
                                        </p:tgtEl>
                                        <p:attrNameLst>
                                          <p:attrName>style.visibility</p:attrName>
                                        </p:attrNameLst>
                                      </p:cBhvr>
                                      <p:to>
                                        <p:strVal val="visible"/>
                                      </p:to>
                                    </p:set>
                                    <p:anim calcmode="lin" valueType="num">
                                      <p:cBhvr>
                                        <p:cTn id="21" dur="500" fill="hold"/>
                                        <p:tgtEl>
                                          <p:spTgt spid="54274">
                                            <p:txEl>
                                              <p:pRg st="5" end="5"/>
                                            </p:txEl>
                                          </p:spTgt>
                                        </p:tgtEl>
                                        <p:attrNameLst>
                                          <p:attrName>ppt_w</p:attrName>
                                        </p:attrNameLst>
                                      </p:cBhvr>
                                      <p:tavLst>
                                        <p:tav tm="0">
                                          <p:val>
                                            <p:fltVal val="0"/>
                                          </p:val>
                                        </p:tav>
                                        <p:tav tm="100000">
                                          <p:val>
                                            <p:strVal val="#ppt_w"/>
                                          </p:val>
                                        </p:tav>
                                      </p:tavLst>
                                    </p:anim>
                                    <p:anim calcmode="lin" valueType="num">
                                      <p:cBhvr>
                                        <p:cTn id="22" dur="500" fill="hold"/>
                                        <p:tgtEl>
                                          <p:spTgt spid="54274">
                                            <p:txEl>
                                              <p:pRg st="5" end="5"/>
                                            </p:txEl>
                                          </p:spTgt>
                                        </p:tgtEl>
                                        <p:attrNameLst>
                                          <p:attrName>ppt_h</p:attrName>
                                        </p:attrNameLst>
                                      </p:cBhvr>
                                      <p:tavLst>
                                        <p:tav tm="0">
                                          <p:val>
                                            <p:fltVal val="0"/>
                                          </p:val>
                                        </p:tav>
                                        <p:tav tm="100000">
                                          <p:val>
                                            <p:strVal val="#ppt_h"/>
                                          </p:val>
                                        </p:tav>
                                      </p:tavLst>
                                    </p:anim>
                                    <p:anim calcmode="lin" valueType="num">
                                      <p:cBhvr>
                                        <p:cTn id="23" dur="500" fill="hold"/>
                                        <p:tgtEl>
                                          <p:spTgt spid="54274">
                                            <p:txEl>
                                              <p:pRg st="5" end="5"/>
                                            </p:txEl>
                                          </p:spTgt>
                                        </p:tgtEl>
                                        <p:attrNameLst>
                                          <p:attrName>style.rotation</p:attrName>
                                        </p:attrNameLst>
                                      </p:cBhvr>
                                      <p:tavLst>
                                        <p:tav tm="0">
                                          <p:val>
                                            <p:fltVal val="90"/>
                                          </p:val>
                                        </p:tav>
                                        <p:tav tm="100000">
                                          <p:val>
                                            <p:fltVal val="0"/>
                                          </p:val>
                                        </p:tav>
                                      </p:tavLst>
                                    </p:anim>
                                    <p:animEffect transition="in" filter="fade">
                                      <p:cBhvr>
                                        <p:cTn id="24" dur="500"/>
                                        <p:tgtEl>
                                          <p:spTgt spid="54274">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2" presetClass="entr" presetSubtype="0" fill="hold" grpId="0" nodeType="clickEffect">
                                  <p:stCondLst>
                                    <p:cond delay="0"/>
                                  </p:stCondLst>
                                  <p:childTnLst>
                                    <p:set>
                                      <p:cBhvr>
                                        <p:cTn id="28" dur="1" fill="hold">
                                          <p:stCondLst>
                                            <p:cond delay="0"/>
                                          </p:stCondLst>
                                        </p:cTn>
                                        <p:tgtEl>
                                          <p:spTgt spid="54276"/>
                                        </p:tgtEl>
                                        <p:attrNameLst>
                                          <p:attrName>style.visibility</p:attrName>
                                        </p:attrNameLst>
                                      </p:cBhvr>
                                      <p:to>
                                        <p:strVal val="visible"/>
                                      </p:to>
                                    </p:set>
                                    <p:animScale>
                                      <p:cBhvr>
                                        <p:cTn id="29" dur="1000" decel="50000" fill="hold">
                                          <p:stCondLst>
                                            <p:cond delay="0"/>
                                          </p:stCondLst>
                                        </p:cTn>
                                        <p:tgtEl>
                                          <p:spTgt spid="542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54276"/>
                                        </p:tgtEl>
                                        <p:attrNameLst>
                                          <p:attrName>ppt_x,ppt_y</p:attrName>
                                        </p:attrNameLst>
                                      </p:cBhvr>
                                      <p:rCtr x="0" y="0"/>
                                    </p:animMotion>
                                    <p:animEffect transition="in" filter="fade">
                                      <p:cBhvr>
                                        <p:cTn id="31" dur="1000"/>
                                        <p:tgtEl>
                                          <p:spTgt spid="5427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1" presetClass="entr" presetSubtype="0" fill="hold" nodeType="clickEffect">
                                  <p:stCondLst>
                                    <p:cond delay="0"/>
                                  </p:stCondLst>
                                  <p:iterate type="lt">
                                    <p:tmPct val="5000"/>
                                  </p:iterate>
                                  <p:childTnLst>
                                    <p:set>
                                      <p:cBhvr>
                                        <p:cTn id="35" dur="1" fill="hold">
                                          <p:stCondLst>
                                            <p:cond delay="0"/>
                                          </p:stCondLst>
                                        </p:cTn>
                                        <p:tgtEl>
                                          <p:spTgt spid="54274">
                                            <p:txEl>
                                              <p:pRg st="6" end="6"/>
                                            </p:txEl>
                                          </p:spTgt>
                                        </p:tgtEl>
                                        <p:attrNameLst>
                                          <p:attrName>style.visibility</p:attrName>
                                        </p:attrNameLst>
                                      </p:cBhvr>
                                      <p:to>
                                        <p:strVal val="visible"/>
                                      </p:to>
                                    </p:set>
                                    <p:anim calcmode="lin" valueType="num">
                                      <p:cBhvr>
                                        <p:cTn id="36" dur="500" fill="hold"/>
                                        <p:tgtEl>
                                          <p:spTgt spid="54274">
                                            <p:txEl>
                                              <p:pRg st="6" end="6"/>
                                            </p:txEl>
                                          </p:spTgt>
                                        </p:tgtEl>
                                        <p:attrNameLst>
                                          <p:attrName>ppt_w</p:attrName>
                                        </p:attrNameLst>
                                      </p:cBhvr>
                                      <p:tavLst>
                                        <p:tav tm="0">
                                          <p:val>
                                            <p:fltVal val="0"/>
                                          </p:val>
                                        </p:tav>
                                        <p:tav tm="100000">
                                          <p:val>
                                            <p:strVal val="#ppt_w"/>
                                          </p:val>
                                        </p:tav>
                                      </p:tavLst>
                                    </p:anim>
                                    <p:anim calcmode="lin" valueType="num">
                                      <p:cBhvr>
                                        <p:cTn id="37" dur="500" fill="hold"/>
                                        <p:tgtEl>
                                          <p:spTgt spid="54274">
                                            <p:txEl>
                                              <p:pRg st="6" end="6"/>
                                            </p:txEl>
                                          </p:spTgt>
                                        </p:tgtEl>
                                        <p:attrNameLst>
                                          <p:attrName>ppt_h</p:attrName>
                                        </p:attrNameLst>
                                      </p:cBhvr>
                                      <p:tavLst>
                                        <p:tav tm="0">
                                          <p:val>
                                            <p:fltVal val="0"/>
                                          </p:val>
                                        </p:tav>
                                        <p:tav tm="100000">
                                          <p:val>
                                            <p:strVal val="#ppt_h"/>
                                          </p:val>
                                        </p:tav>
                                      </p:tavLst>
                                    </p:anim>
                                    <p:anim calcmode="lin" valueType="num">
                                      <p:cBhvr>
                                        <p:cTn id="38" dur="500" fill="hold"/>
                                        <p:tgtEl>
                                          <p:spTgt spid="54274">
                                            <p:txEl>
                                              <p:pRg st="6" end="6"/>
                                            </p:txEl>
                                          </p:spTgt>
                                        </p:tgtEl>
                                        <p:attrNameLst>
                                          <p:attrName>style.rotation</p:attrName>
                                        </p:attrNameLst>
                                      </p:cBhvr>
                                      <p:tavLst>
                                        <p:tav tm="0">
                                          <p:val>
                                            <p:fltVal val="90"/>
                                          </p:val>
                                        </p:tav>
                                        <p:tav tm="100000">
                                          <p:val>
                                            <p:fltVal val="0"/>
                                          </p:val>
                                        </p:tav>
                                      </p:tavLst>
                                    </p:anim>
                                    <p:animEffect transition="in" filter="fade">
                                      <p:cBhvr>
                                        <p:cTn id="39" dur="500"/>
                                        <p:tgtEl>
                                          <p:spTgt spid="54274">
                                            <p:txEl>
                                              <p:pRg st="6" end="6"/>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2" presetClass="entr" presetSubtype="0" fill="hold" grpId="0" nodeType="clickEffect">
                                  <p:stCondLst>
                                    <p:cond delay="0"/>
                                  </p:stCondLst>
                                  <p:childTnLst>
                                    <p:set>
                                      <p:cBhvr>
                                        <p:cTn id="43" dur="1" fill="hold">
                                          <p:stCondLst>
                                            <p:cond delay="0"/>
                                          </p:stCondLst>
                                        </p:cTn>
                                        <p:tgtEl>
                                          <p:spTgt spid="54277"/>
                                        </p:tgtEl>
                                        <p:attrNameLst>
                                          <p:attrName>style.visibility</p:attrName>
                                        </p:attrNameLst>
                                      </p:cBhvr>
                                      <p:to>
                                        <p:strVal val="visible"/>
                                      </p:to>
                                    </p:set>
                                    <p:animScale>
                                      <p:cBhvr>
                                        <p:cTn id="44" dur="1000" decel="50000" fill="hold">
                                          <p:stCondLst>
                                            <p:cond delay="0"/>
                                          </p:stCondLst>
                                        </p:cTn>
                                        <p:tgtEl>
                                          <p:spTgt spid="542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54277"/>
                                        </p:tgtEl>
                                        <p:attrNameLst>
                                          <p:attrName>ppt_x,ppt_y</p:attrName>
                                        </p:attrNameLst>
                                      </p:cBhvr>
                                      <p:rCtr x="0" y="0"/>
                                    </p:animMotion>
                                    <p:animEffect transition="in" filter="fade">
                                      <p:cBhvr>
                                        <p:cTn id="46" dur="1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nimBg="1"/>
      <p:bldP spid="54277"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310199" y="1556792"/>
            <a:ext cx="4874357" cy="3600400"/>
          </a:xfrm>
        </p:spPr>
        <p:txBody>
          <a:bodyPr/>
          <a:lstStyle/>
          <a:p>
            <a:pPr eaLnBrk="1" hangingPunct="1">
              <a:defRPr/>
            </a:pPr>
            <a:r>
              <a:rPr lang="en-GB" altLang="en-US" sz="2400" b="1" i="1" dirty="0">
                <a:solidFill>
                  <a:schemeClr val="tx1"/>
                </a:solidFill>
                <a:effectLst>
                  <a:outerShdw blurRad="38100" dist="38100" dir="2700000" algn="tl">
                    <a:srgbClr val="C0C0C0"/>
                  </a:outerShdw>
                </a:effectLst>
                <a:latin typeface="Cambria" panose="02040503050406030204" pitchFamily="18" charset="0"/>
              </a:rPr>
              <a:t>c</a:t>
            </a:r>
            <a:r>
              <a:rPr lang="en-US" altLang="en-US" sz="2400" b="1" i="1" dirty="0">
                <a:solidFill>
                  <a:schemeClr val="tx1"/>
                </a:solidFill>
                <a:effectLst>
                  <a:outerShdw blurRad="38100" dist="38100" dir="2700000" algn="tl">
                    <a:srgbClr val="C0C0C0"/>
                  </a:outerShdw>
                </a:effectLst>
              </a:rPr>
              <a:t>) </a:t>
            </a:r>
            <a:r>
              <a:rPr lang="en-GB" altLang="en-US" sz="2400" b="1" i="1" dirty="0">
                <a:solidFill>
                  <a:schemeClr val="tx1"/>
                </a:solidFill>
                <a:effectLst>
                  <a:outerShdw blurRad="38100" dist="38100" dir="2700000" algn="tl">
                    <a:srgbClr val="C0C0C0"/>
                  </a:outerShdw>
                </a:effectLst>
                <a:latin typeface="Cambria" panose="02040503050406030204" pitchFamily="18" charset="0"/>
              </a:rPr>
              <a:t>Posterior part</a:t>
            </a:r>
            <a:r>
              <a:rPr lang="en-US" altLang="en-US" sz="2400" b="1" i="1" dirty="0">
                <a:solidFill>
                  <a:schemeClr val="tx1"/>
                </a:solidFill>
                <a:effectLst>
                  <a:outerShdw blurRad="38100" dist="38100" dir="2700000" algn="tl">
                    <a:srgbClr val="C0C0C0"/>
                  </a:outerShdw>
                </a:effectLst>
              </a:rPr>
              <a:t>:</a:t>
            </a:r>
            <a:br>
              <a:rPr lang="en-US" altLang="en-US" sz="2400" b="1" i="1" dirty="0">
                <a:solidFill>
                  <a:schemeClr val="tx1"/>
                </a:solidFill>
                <a:effectLst>
                  <a:outerShdw blurRad="38100" dist="38100" dir="2700000" algn="tl">
                    <a:srgbClr val="C0C0C0"/>
                  </a:outerShdw>
                </a:effectLst>
              </a:rPr>
            </a:br>
            <a:br>
              <a:rPr lang="en-US" altLang="en-US" sz="3600" b="1" i="1" dirty="0">
                <a:solidFill>
                  <a:schemeClr val="tx1"/>
                </a:solidFill>
              </a:rPr>
            </a:br>
            <a:r>
              <a:rPr lang="en-US" altLang="en-US" sz="2200" b="1" i="1" dirty="0">
                <a:solidFill>
                  <a:schemeClr val="tx1"/>
                </a:solidFill>
                <a:latin typeface="Times New Roman" panose="02020603050405020304" pitchFamily="18" charset="0"/>
                <a:cs typeface="Times New Roman" panose="02020603050405020304" pitchFamily="18" charset="0"/>
              </a:rPr>
              <a:t>* </a:t>
            </a:r>
            <a:r>
              <a:rPr lang="en-US" altLang="en-US" sz="2200" b="1" dirty="0">
                <a:solidFill>
                  <a:schemeClr val="tx1"/>
                </a:solidFill>
                <a:latin typeface="Times New Roman" panose="02020603050405020304" pitchFamily="18" charset="0"/>
                <a:cs typeface="Times New Roman" panose="02020603050405020304" pitchFamily="18" charset="0"/>
              </a:rPr>
              <a:t>membrana </a:t>
            </a:r>
            <a:r>
              <a:rPr lang="en-US" altLang="en-US" sz="2200" b="1" dirty="0" err="1">
                <a:solidFill>
                  <a:schemeClr val="tx1"/>
                </a:solidFill>
                <a:latin typeface="Times New Roman" panose="02020603050405020304" pitchFamily="18" charset="0"/>
                <a:cs typeface="Times New Roman" panose="02020603050405020304" pitchFamily="18" charset="0"/>
              </a:rPr>
              <a:t>tectoria</a:t>
            </a:r>
            <a:br>
              <a:rPr lang="en-US" altLang="en-US" sz="2000" b="1" dirty="0">
                <a:solidFill>
                  <a:schemeClr val="tx1"/>
                </a:solidFill>
                <a:latin typeface="Times New Roman" panose="02020603050405020304" pitchFamily="18" charset="0"/>
                <a:cs typeface="Times New Roman" panose="02020603050405020304" pitchFamily="18" charset="0"/>
              </a:rPr>
            </a:br>
            <a:br>
              <a:rPr lang="en-US" altLang="en-US" sz="2000" b="1" dirty="0">
                <a:solidFill>
                  <a:schemeClr val="tx1"/>
                </a:solidFill>
                <a:latin typeface="Times New Roman" panose="02020603050405020304" pitchFamily="18" charset="0"/>
                <a:cs typeface="Times New Roman" panose="02020603050405020304" pitchFamily="18" charset="0"/>
              </a:rPr>
            </a:br>
            <a:r>
              <a:rPr lang="en-US" altLang="en-US" sz="2000" dirty="0">
                <a:solidFill>
                  <a:schemeClr val="tx1"/>
                </a:solidFill>
                <a:latin typeface="Times New Roman" panose="02020603050405020304" pitchFamily="18" charset="0"/>
                <a:cs typeface="Times New Roman" panose="02020603050405020304" pitchFamily="18" charset="0"/>
              </a:rPr>
              <a:t> - it continues superiorly </a:t>
            </a:r>
            <a:r>
              <a:rPr lang="en-US" altLang="en-US" sz="2000" dirty="0" err="1">
                <a:solidFill>
                  <a:schemeClr val="tx1"/>
                </a:solidFill>
                <a:latin typeface="Times New Roman" panose="02020603050405020304" pitchFamily="18" charset="0"/>
                <a:cs typeface="Times New Roman" panose="02020603050405020304" pitchFamily="18" charset="0"/>
              </a:rPr>
              <a:t>lig</a:t>
            </a:r>
            <a:r>
              <a:rPr lang="en-US" altLang="en-US" sz="2000" dirty="0">
                <a:solidFill>
                  <a:schemeClr val="tx1"/>
                </a:solidFill>
                <a:latin typeface="Times New Roman" panose="02020603050405020304" pitchFamily="18" charset="0"/>
                <a:cs typeface="Times New Roman" panose="02020603050405020304" pitchFamily="18" charset="0"/>
              </a:rPr>
              <a:t>. </a:t>
            </a:r>
            <a:r>
              <a:rPr lang="en-US" altLang="en-US" sz="2000" dirty="0" err="1">
                <a:solidFill>
                  <a:schemeClr val="tx1"/>
                </a:solidFill>
                <a:latin typeface="Times New Roman" panose="02020603050405020304" pitchFamily="18" charset="0"/>
                <a:cs typeface="Times New Roman" panose="02020603050405020304" pitchFamily="18" charset="0"/>
              </a:rPr>
              <a:t>longitudinale</a:t>
            </a:r>
            <a:br>
              <a:rPr lang="en-US" altLang="en-US" sz="2000" dirty="0">
                <a:solidFill>
                  <a:schemeClr val="tx1"/>
                </a:solidFill>
                <a:latin typeface="Times New Roman" panose="02020603050405020304" pitchFamily="18" charset="0"/>
                <a:cs typeface="Times New Roman" panose="02020603050405020304" pitchFamily="18" charset="0"/>
              </a:rPr>
            </a:br>
            <a:r>
              <a:rPr lang="en-US" altLang="en-US" sz="2000" dirty="0">
                <a:solidFill>
                  <a:schemeClr val="tx1"/>
                </a:solidFill>
                <a:latin typeface="Times New Roman" panose="02020603050405020304" pitchFamily="18" charset="0"/>
                <a:cs typeface="Times New Roman" panose="02020603050405020304" pitchFamily="18" charset="0"/>
              </a:rPr>
              <a:t>   </a:t>
            </a:r>
            <a:r>
              <a:rPr lang="en-US" altLang="en-US" sz="2000" dirty="0" err="1">
                <a:solidFill>
                  <a:schemeClr val="tx1"/>
                </a:solidFill>
                <a:latin typeface="Times New Roman" panose="02020603050405020304" pitchFamily="18" charset="0"/>
                <a:cs typeface="Times New Roman" panose="02020603050405020304" pitchFamily="18" charset="0"/>
              </a:rPr>
              <a:t>posterius</a:t>
            </a:r>
            <a:br>
              <a:rPr lang="en-US" altLang="en-US" sz="2000" dirty="0">
                <a:solidFill>
                  <a:schemeClr val="tx1"/>
                </a:solidFill>
                <a:latin typeface="Times New Roman" panose="02020603050405020304" pitchFamily="18" charset="0"/>
                <a:cs typeface="Times New Roman" panose="02020603050405020304" pitchFamily="18" charset="0"/>
              </a:rPr>
            </a:br>
            <a:r>
              <a:rPr lang="en-US" altLang="en-US" sz="2000" dirty="0">
                <a:solidFill>
                  <a:schemeClr val="tx1"/>
                </a:solidFill>
                <a:latin typeface="Times New Roman" panose="02020603050405020304" pitchFamily="18" charset="0"/>
                <a:cs typeface="Times New Roman" panose="02020603050405020304" pitchFamily="18" charset="0"/>
              </a:rPr>
              <a:t>- it inside the vertebral canal and connects</a:t>
            </a:r>
            <a:br>
              <a:rPr lang="en-US" altLang="en-US" sz="2000" dirty="0">
                <a:solidFill>
                  <a:schemeClr val="tx1"/>
                </a:solidFill>
                <a:latin typeface="Times New Roman" panose="02020603050405020304" pitchFamily="18" charset="0"/>
                <a:cs typeface="Times New Roman" panose="02020603050405020304" pitchFamily="18" charset="0"/>
              </a:rPr>
            </a:br>
            <a:r>
              <a:rPr lang="en-US" altLang="en-US" sz="2000" dirty="0">
                <a:solidFill>
                  <a:schemeClr val="tx1"/>
                </a:solidFill>
                <a:latin typeface="Times New Roman" panose="02020603050405020304" pitchFamily="18" charset="0"/>
                <a:cs typeface="Times New Roman" panose="02020603050405020304" pitchFamily="18" charset="0"/>
              </a:rPr>
              <a:t>  the posterior end of clivus of occipital bone</a:t>
            </a:r>
            <a:br>
              <a:rPr lang="en-US" altLang="en-US" sz="2000" dirty="0">
                <a:solidFill>
                  <a:schemeClr val="tx1"/>
                </a:solidFill>
                <a:latin typeface="Times New Roman" panose="02020603050405020304" pitchFamily="18" charset="0"/>
                <a:cs typeface="Times New Roman" panose="02020603050405020304" pitchFamily="18" charset="0"/>
              </a:rPr>
            </a:br>
            <a:r>
              <a:rPr lang="en-US" altLang="en-US" sz="2000" dirty="0">
                <a:solidFill>
                  <a:schemeClr val="tx1"/>
                </a:solidFill>
                <a:latin typeface="Times New Roman" panose="02020603050405020304" pitchFamily="18" charset="0"/>
                <a:cs typeface="Times New Roman" panose="02020603050405020304" pitchFamily="18" charset="0"/>
              </a:rPr>
              <a:t>  with the posterior surface of </a:t>
            </a:r>
            <a:r>
              <a:rPr lang="en-US" altLang="en-US" sz="2000" dirty="0" err="1">
                <a:solidFill>
                  <a:schemeClr val="tx1"/>
                </a:solidFill>
                <a:latin typeface="Times New Roman" panose="02020603050405020304" pitchFamily="18" charset="0"/>
                <a:cs typeface="Times New Roman" panose="02020603050405020304" pitchFamily="18" charset="0"/>
              </a:rPr>
              <a:t>bidy</a:t>
            </a:r>
            <a:r>
              <a:rPr lang="en-US" altLang="en-US" sz="2000" dirty="0">
                <a:solidFill>
                  <a:schemeClr val="tx1"/>
                </a:solidFill>
                <a:latin typeface="Times New Roman" panose="02020603050405020304" pitchFamily="18" charset="0"/>
                <a:cs typeface="Times New Roman" panose="02020603050405020304" pitchFamily="18" charset="0"/>
              </a:rPr>
              <a:t> of axis</a:t>
            </a:r>
            <a:br>
              <a:rPr lang="en-US" altLang="en-US" sz="2000" b="1" dirty="0">
                <a:solidFill>
                  <a:schemeClr val="tx1"/>
                </a:solidFill>
                <a:latin typeface="Times New Roman" panose="02020603050405020304" pitchFamily="18" charset="0"/>
                <a:cs typeface="Times New Roman" panose="02020603050405020304" pitchFamily="18" charset="0"/>
              </a:rPr>
            </a:br>
            <a:endParaRPr lang="en-US" altLang="en-US" sz="2000" dirty="0">
              <a:solidFill>
                <a:schemeClr val="tx1"/>
              </a:solidFill>
              <a:latin typeface="Times New Roman" panose="02020603050405020304" pitchFamily="18" charset="0"/>
              <a:cs typeface="Times New Roman" panose="02020603050405020304" pitchFamily="18" charset="0"/>
            </a:endParaRPr>
          </a:p>
        </p:txBody>
      </p:sp>
      <p:pic>
        <p:nvPicPr>
          <p:cNvPr id="83971" name="Picture 4" descr="014 kosti glave"/>
          <p:cNvPicPr>
            <a:picLocks noGrp="1" noChangeAspect="1" noChangeArrowheads="1"/>
          </p:cNvPicPr>
          <p:nvPr>
            <p:ph sz="quarter" idx="4294967295"/>
          </p:nvPr>
        </p:nvPicPr>
        <p:blipFill>
          <a:blip r:embed="rId2" cstate="print">
            <a:lum contrast="6000"/>
            <a:extLst>
              <a:ext uri="{28A0092B-C50C-407E-A947-70E740481C1C}">
                <a14:useLocalDpi xmlns:a14="http://schemas.microsoft.com/office/drawing/2010/main" val="0"/>
              </a:ext>
            </a:extLst>
          </a:blip>
          <a:srcRect/>
          <a:stretch>
            <a:fillRect/>
          </a:stretch>
        </p:blipFill>
        <p:spPr>
          <a:xfrm>
            <a:off x="46746" y="3566316"/>
            <a:ext cx="4263453" cy="3139918"/>
          </a:xfrm>
          <a:ln w="38100">
            <a:solidFill>
              <a:srgbClr val="FFDD4F"/>
            </a:solidFill>
            <a:miter lim="800000"/>
            <a:headEnd/>
            <a:tailEnd/>
          </a:ln>
        </p:spPr>
      </p:pic>
      <p:pic>
        <p:nvPicPr>
          <p:cNvPr id="83972" name="Picture 5" descr="019 kosti glave"/>
          <p:cNvPicPr>
            <a:picLocks noGrp="1" noChangeAspect="1" noChangeArrowheads="1"/>
          </p:cNvPicPr>
          <p:nvPr>
            <p:ph sz="quarter" idx="4294967295"/>
          </p:nvPr>
        </p:nvPicPr>
        <p:blipFill>
          <a:blip r:embed="rId3" cstate="print">
            <a:lum contrast="6000"/>
            <a:extLst>
              <a:ext uri="{28A0092B-C50C-407E-A947-70E740481C1C}">
                <a14:useLocalDpi xmlns:a14="http://schemas.microsoft.com/office/drawing/2010/main" val="0"/>
              </a:ext>
            </a:extLst>
          </a:blip>
          <a:srcRect/>
          <a:stretch>
            <a:fillRect/>
          </a:stretch>
        </p:blipFill>
        <p:spPr>
          <a:xfrm>
            <a:off x="-3510" y="1003446"/>
            <a:ext cx="4237222" cy="2562870"/>
          </a:xfrm>
          <a:ln w="38100">
            <a:solidFill>
              <a:srgbClr val="FFDD4F"/>
            </a:solidFill>
            <a:miter lim="800000"/>
            <a:headEnd/>
            <a:tailEnd/>
          </a:ln>
        </p:spPr>
      </p:pic>
      <p:sp>
        <p:nvSpPr>
          <p:cNvPr id="83973" name="AutoShape 6"/>
          <p:cNvSpPr>
            <a:spLocks noChangeArrowheads="1"/>
          </p:cNvSpPr>
          <p:nvPr/>
        </p:nvSpPr>
        <p:spPr bwMode="auto">
          <a:xfrm rot="-1558416">
            <a:off x="2048587" y="4583950"/>
            <a:ext cx="374344" cy="122903"/>
          </a:xfrm>
          <a:prstGeom prst="leftArrow">
            <a:avLst>
              <a:gd name="adj1" fmla="val 50000"/>
              <a:gd name="adj2" fmla="val 113590"/>
            </a:avLst>
          </a:prstGeom>
          <a:solidFill>
            <a:schemeClr val="folHlink"/>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83974" name="AutoShape 7"/>
          <p:cNvSpPr>
            <a:spLocks noChangeArrowheads="1"/>
          </p:cNvSpPr>
          <p:nvPr/>
        </p:nvSpPr>
        <p:spPr bwMode="auto">
          <a:xfrm rot="10800000">
            <a:off x="2339752" y="2522190"/>
            <a:ext cx="757138" cy="124758"/>
          </a:xfrm>
          <a:prstGeom prst="rightArrow">
            <a:avLst>
              <a:gd name="adj1" fmla="val 50000"/>
              <a:gd name="adj2" fmla="val 162332"/>
            </a:avLst>
          </a:prstGeom>
          <a:solidFill>
            <a:schemeClr val="folHlink"/>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endParaRPr lang="en-US" altLang="sr-Latn-RS">
              <a:cs typeface="Arial" panose="020B0604020202020204" pitchFamily="34" charset="0"/>
            </a:endParaRPr>
          </a:p>
        </p:txBody>
      </p:sp>
      <p:sp>
        <p:nvSpPr>
          <p:cNvPr id="2" name="Rectangle 2">
            <a:extLst>
              <a:ext uri="{FF2B5EF4-FFF2-40B4-BE49-F238E27FC236}">
                <a16:creationId xmlns:a16="http://schemas.microsoft.com/office/drawing/2014/main" id="{25732C30-04E9-D70E-A8CF-181C973C56F5}"/>
              </a:ext>
            </a:extLst>
          </p:cNvPr>
          <p:cNvSpPr txBox="1">
            <a:spLocks noChangeArrowheads="1"/>
          </p:cNvSpPr>
          <p:nvPr/>
        </p:nvSpPr>
        <p:spPr bwMode="auto">
          <a:xfrm>
            <a:off x="84354" y="61579"/>
            <a:ext cx="8685213" cy="817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eaLnBrk="0" fontAlgn="base" hangingPunct="0">
              <a:spcBef>
                <a:spcPct val="0"/>
              </a:spcBef>
              <a:spcAft>
                <a:spcPct val="0"/>
              </a:spcAft>
              <a:defRPr sz="3200">
                <a:solidFill>
                  <a:schemeClr val="tx2"/>
                </a:solidFill>
                <a:latin typeface="Bookman Old Style" panose="02050604050505020204" pitchFamily="18" charset="0"/>
              </a:defRPr>
            </a:lvl6pPr>
            <a:lvl7pPr marL="914400" algn="l" rtl="0" eaLnBrk="0" fontAlgn="base" hangingPunct="0">
              <a:spcBef>
                <a:spcPct val="0"/>
              </a:spcBef>
              <a:spcAft>
                <a:spcPct val="0"/>
              </a:spcAft>
              <a:defRPr sz="3200">
                <a:solidFill>
                  <a:schemeClr val="tx2"/>
                </a:solidFill>
                <a:latin typeface="Bookman Old Style" panose="02050604050505020204" pitchFamily="18" charset="0"/>
              </a:defRPr>
            </a:lvl7pPr>
            <a:lvl8pPr marL="1371600" algn="l" rtl="0" eaLnBrk="0" fontAlgn="base" hangingPunct="0">
              <a:spcBef>
                <a:spcPct val="0"/>
              </a:spcBef>
              <a:spcAft>
                <a:spcPct val="0"/>
              </a:spcAft>
              <a:defRPr sz="3200">
                <a:solidFill>
                  <a:schemeClr val="tx2"/>
                </a:solidFill>
                <a:latin typeface="Bookman Old Style" panose="02050604050505020204" pitchFamily="18" charset="0"/>
              </a:defRPr>
            </a:lvl8pPr>
            <a:lvl9pPr marL="1828800" algn="l" rtl="0" eaLnBrk="0" fontAlgn="base" hangingPunct="0">
              <a:spcBef>
                <a:spcPct val="0"/>
              </a:spcBef>
              <a:spcAft>
                <a:spcPct val="0"/>
              </a:spcAft>
              <a:defRPr sz="3200">
                <a:solidFill>
                  <a:schemeClr val="tx2"/>
                </a:solidFill>
                <a:latin typeface="Bookman Old Style" panose="02050604050505020204" pitchFamily="18" charset="0"/>
              </a:defRPr>
            </a:lvl9pPr>
          </a:lstStyle>
          <a:p>
            <a:pPr eaLnBrk="1" hangingPunct="1">
              <a:defRPr/>
            </a:pPr>
            <a:r>
              <a:rPr lang="en-US" altLang="en-US" sz="2400" b="1" kern="0" dirty="0">
                <a:solidFill>
                  <a:srgbClr val="FF9900"/>
                </a:solidFill>
                <a:effectLst>
                  <a:outerShdw blurRad="38100" dist="38100" dir="2700000" algn="tl">
                    <a:srgbClr val="C0C0C0"/>
                  </a:outerShdw>
                </a:effectLst>
              </a:rPr>
              <a:t>3) </a:t>
            </a:r>
            <a:r>
              <a:rPr lang="en-GB" altLang="en-US" sz="2400" b="1" kern="0" dirty="0">
                <a:solidFill>
                  <a:srgbClr val="FF9900"/>
                </a:solidFill>
                <a:effectLst>
                  <a:outerShdw blurRad="38100" dist="38100" dir="2700000" algn="tl">
                    <a:srgbClr val="C0C0C0"/>
                  </a:outerShdw>
                </a:effectLst>
                <a:latin typeface="Cambria" panose="02040503050406030204" pitchFamily="18" charset="0"/>
              </a:rPr>
              <a:t>Fibrous connections between </a:t>
            </a:r>
            <a:r>
              <a:rPr lang="en-US" altLang="en-US" sz="2400" b="1" kern="0" dirty="0" err="1">
                <a:solidFill>
                  <a:srgbClr val="FF9900"/>
                </a:solidFill>
                <a:effectLst>
                  <a:outerShdw blurRad="38100" dist="38100" dir="2700000" algn="tl">
                    <a:srgbClr val="C0C0C0"/>
                  </a:outerShdw>
                </a:effectLst>
              </a:rPr>
              <a:t>os</a:t>
            </a:r>
            <a:r>
              <a:rPr lang="en-US" altLang="en-US" sz="2400" b="1" kern="0" dirty="0">
                <a:solidFill>
                  <a:srgbClr val="FF9900"/>
                </a:solidFill>
                <a:effectLst>
                  <a:outerShdw blurRad="38100" dist="38100" dir="2700000" algn="tl">
                    <a:srgbClr val="C0C0C0"/>
                  </a:outerShdw>
                </a:effectLst>
              </a:rPr>
              <a:t> </a:t>
            </a:r>
            <a:r>
              <a:rPr lang="en-US" altLang="en-US" sz="2400" b="1" kern="0" dirty="0" err="1">
                <a:solidFill>
                  <a:srgbClr val="FF9900"/>
                </a:solidFill>
                <a:effectLst>
                  <a:outerShdw blurRad="38100" dist="38100" dir="2700000" algn="tl">
                    <a:srgbClr val="C0C0C0"/>
                  </a:outerShdw>
                </a:effectLst>
              </a:rPr>
              <a:t>occipitale</a:t>
            </a:r>
            <a:r>
              <a:rPr lang="en-US" altLang="en-US" sz="2400" b="1" kern="0" dirty="0">
                <a:solidFill>
                  <a:srgbClr val="FF9900"/>
                </a:solidFill>
                <a:effectLst>
                  <a:outerShdw blurRad="38100" dist="38100" dir="2700000" algn="tl">
                    <a:srgbClr val="C0C0C0"/>
                  </a:outerShdw>
                </a:effectLst>
              </a:rPr>
              <a:t> </a:t>
            </a:r>
            <a:r>
              <a:rPr lang="en-GB" altLang="en-US" sz="2400" b="1" kern="0" dirty="0">
                <a:solidFill>
                  <a:srgbClr val="FF9900"/>
                </a:solidFill>
                <a:effectLst>
                  <a:outerShdw blurRad="38100" dist="38100" dir="2700000" algn="tl">
                    <a:srgbClr val="C0C0C0"/>
                  </a:outerShdw>
                </a:effectLst>
                <a:latin typeface="Cambria" panose="02040503050406030204" pitchFamily="18" charset="0"/>
              </a:rPr>
              <a:t>and </a:t>
            </a:r>
            <a:r>
              <a:rPr lang="en-US" altLang="en-US" sz="2400" b="1" kern="0" dirty="0">
                <a:solidFill>
                  <a:srgbClr val="FF9900"/>
                </a:solidFill>
                <a:effectLst>
                  <a:outerShdw blurRad="38100" dist="38100" dir="2700000" algn="tl">
                    <a:srgbClr val="C0C0C0"/>
                  </a:outerShdw>
                </a:effectLst>
              </a:rPr>
              <a:t>axis</a:t>
            </a:r>
            <a:br>
              <a:rPr lang="en-US" altLang="en-US" sz="2400" b="1" kern="0" dirty="0">
                <a:solidFill>
                  <a:srgbClr val="FF9900"/>
                </a:solidFill>
                <a:effectLst>
                  <a:outerShdw blurRad="38100" dist="38100" dir="2700000" algn="tl">
                    <a:srgbClr val="C0C0C0"/>
                  </a:outerShdw>
                </a:effectLst>
              </a:rPr>
            </a:br>
            <a:r>
              <a:rPr lang="en-US" altLang="en-US" sz="2400" b="1" kern="0" dirty="0">
                <a:solidFill>
                  <a:srgbClr val="FF9900"/>
                </a:solidFill>
                <a:effectLst>
                  <a:outerShdw blurRad="38100" dist="38100" dir="2700000" algn="tl">
                    <a:srgbClr val="C0C0C0"/>
                  </a:outerShdw>
                </a:effectLst>
              </a:rPr>
              <a:t>“syndesmosis </a:t>
            </a:r>
            <a:r>
              <a:rPr lang="en-US" altLang="en-US" sz="2400" b="1" kern="0" dirty="0" err="1">
                <a:solidFill>
                  <a:srgbClr val="FF9900"/>
                </a:solidFill>
                <a:effectLst>
                  <a:outerShdw blurRad="38100" dist="38100" dir="2700000" algn="tl">
                    <a:srgbClr val="C0C0C0"/>
                  </a:outerShdw>
                </a:effectLst>
              </a:rPr>
              <a:t>occipitoepistrophica</a:t>
            </a:r>
            <a:r>
              <a:rPr lang="en-US" altLang="en-US" sz="2400" b="1" kern="0" dirty="0">
                <a:solidFill>
                  <a:srgbClr val="FF9900"/>
                </a:solidFill>
                <a:effectLst>
                  <a:outerShdw blurRad="38100" dist="38100" dir="2700000" algn="tl">
                    <a:srgbClr val="C0C0C0"/>
                  </a:outerShdw>
                </a:effectLst>
              </a:rPr>
              <a:t>”</a:t>
            </a:r>
          </a:p>
        </p:txBody>
      </p:sp>
    </p:spTree>
  </p:cSld>
  <p:clrMapOvr>
    <a:masterClrMapping/>
  </p:clrMapOvr>
  <p:transition spd="slow">
    <p:split orient="vert"/>
  </p:transition>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Picture 2" descr="scan0011"/>
          <p:cNvPicPr>
            <a:picLocks noGrp="1" noChangeAspect="1" noChangeArrowheads="1"/>
          </p:cNvPicPr>
          <p:nvPr>
            <p:ph idx="4294967295"/>
          </p:nvPr>
        </p:nvPicPr>
        <p:blipFill>
          <a:blip r:embed="rId2">
            <a:lum contrast="6000"/>
            <a:extLst>
              <a:ext uri="{28A0092B-C50C-407E-A947-70E740481C1C}">
                <a14:useLocalDpi xmlns:a14="http://schemas.microsoft.com/office/drawing/2010/main" val="0"/>
              </a:ext>
            </a:extLst>
          </a:blip>
          <a:srcRect/>
          <a:stretch>
            <a:fillRect/>
          </a:stretch>
        </p:blipFill>
        <p:spPr>
          <a:xfrm>
            <a:off x="323850" y="188913"/>
            <a:ext cx="8496300" cy="6480175"/>
          </a:xfrm>
          <a:ln w="38100">
            <a:solidFill>
              <a:srgbClr val="FFCC00"/>
            </a:solidFill>
            <a:miter lim="800000"/>
            <a:headEnd/>
            <a:tailEnd/>
          </a:ln>
        </p:spPr>
      </p:pic>
    </p:spTree>
  </p:cSld>
  <p:clrMapOvr>
    <a:masterClrMapping/>
  </p:clrMapOvr>
  <p:transition spd="slow">
    <p:split orient="vert"/>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8" name="Picture 3" descr="020 kosti glave"/>
          <p:cNvPicPr>
            <a:picLocks noGrp="1" noChangeAspect="1" noChangeArrowheads="1"/>
          </p:cNvPicPr>
          <p:nvPr>
            <p:ph sz="half" idx="4294967295"/>
          </p:nvPr>
        </p:nvPicPr>
        <p:blipFill>
          <a:blip r:embed="rId2">
            <a:lum contrast="6000"/>
            <a:extLst>
              <a:ext uri="{28A0092B-C50C-407E-A947-70E740481C1C}">
                <a14:useLocalDpi xmlns:a14="http://schemas.microsoft.com/office/drawing/2010/main" val="0"/>
              </a:ext>
            </a:extLst>
          </a:blip>
          <a:srcRect/>
          <a:stretch>
            <a:fillRect/>
          </a:stretch>
        </p:blipFill>
        <p:spPr>
          <a:xfrm>
            <a:off x="250825" y="115888"/>
            <a:ext cx="4681538" cy="6626225"/>
          </a:xfrm>
          <a:ln w="38100">
            <a:solidFill>
              <a:srgbClr val="FFCC00"/>
            </a:solidFill>
            <a:miter lim="800000"/>
            <a:headEnd/>
            <a:tailEnd/>
          </a:ln>
        </p:spPr>
      </p:pic>
      <p:pic>
        <p:nvPicPr>
          <p:cNvPr id="7" name="Picture 6">
            <a:extLst>
              <a:ext uri="{FF2B5EF4-FFF2-40B4-BE49-F238E27FC236}">
                <a16:creationId xmlns:a16="http://schemas.microsoft.com/office/drawing/2014/main" id="{2DEA07F0-BA63-CA83-A2F9-E568A869DEBC}"/>
              </a:ext>
            </a:extLst>
          </p:cNvPr>
          <p:cNvPicPr>
            <a:picLocks noChangeAspect="1"/>
          </p:cNvPicPr>
          <p:nvPr/>
        </p:nvPicPr>
        <p:blipFill>
          <a:blip r:embed="rId3"/>
          <a:stretch>
            <a:fillRect/>
          </a:stretch>
        </p:blipFill>
        <p:spPr>
          <a:xfrm>
            <a:off x="5012287" y="458824"/>
            <a:ext cx="4131713" cy="6283289"/>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1.1|5.2|1.3|1.9|1.7|1.3"/>
</p:tagLst>
</file>

<file path=ppt/tags/tag2.xml><?xml version="1.0" encoding="utf-8"?>
<p:tagLst xmlns:a="http://schemas.openxmlformats.org/drawingml/2006/main" xmlns:r="http://schemas.openxmlformats.org/officeDocument/2006/relationships" xmlns:p="http://schemas.openxmlformats.org/presentationml/2006/main">
  <p:tag name="TIMING" val="|4.9|1.3|1|14.2|7.4"/>
</p:tagLst>
</file>

<file path=ppt/tags/tag3.xml><?xml version="1.0" encoding="utf-8"?>
<p:tagLst xmlns:a="http://schemas.openxmlformats.org/drawingml/2006/main" xmlns:r="http://schemas.openxmlformats.org/officeDocument/2006/relationships" xmlns:p="http://schemas.openxmlformats.org/presentationml/2006/main">
  <p:tag name="TIMING" val="|0.8|1.1|1.5|1.4|5.6|23.4|2.4|3.5|13.7"/>
</p:tagLst>
</file>

<file path=ppt/tags/tag4.xml><?xml version="1.0" encoding="utf-8"?>
<p:tagLst xmlns:a="http://schemas.openxmlformats.org/drawingml/2006/main" xmlns:r="http://schemas.openxmlformats.org/officeDocument/2006/relationships" xmlns:p="http://schemas.openxmlformats.org/presentationml/2006/main">
  <p:tag name="TIMING" val="|5.2|3.2|2.5|1.5|2.8|31.1"/>
</p:tagLst>
</file>

<file path=ppt/tags/tag5.xml><?xml version="1.0" encoding="utf-8"?>
<p:tagLst xmlns:a="http://schemas.openxmlformats.org/drawingml/2006/main" xmlns:r="http://schemas.openxmlformats.org/officeDocument/2006/relationships" xmlns:p="http://schemas.openxmlformats.org/presentationml/2006/main">
  <p:tag name="TIMING" val="|5.2|3.2|2.5|1.5|2.8|31.1"/>
</p:tagLst>
</file>

<file path=ppt/tags/tag6.xml><?xml version="1.0" encoding="utf-8"?>
<p:tagLst xmlns:a="http://schemas.openxmlformats.org/drawingml/2006/main" xmlns:r="http://schemas.openxmlformats.org/officeDocument/2006/relationships" xmlns:p="http://schemas.openxmlformats.org/presentationml/2006/main">
  <p:tag name="TIMING" val="|8.2|1.4|3.4|22.4"/>
</p:tagLst>
</file>

<file path=ppt/tags/tag7.xml><?xml version="1.0" encoding="utf-8"?>
<p:tagLst xmlns:a="http://schemas.openxmlformats.org/drawingml/2006/main" xmlns:r="http://schemas.openxmlformats.org/officeDocument/2006/relationships" xmlns:p="http://schemas.openxmlformats.org/presentationml/2006/main">
  <p:tag name="TIMING" val="|0.6|3.1|1|9.4|19.5"/>
</p:tagLst>
</file>

<file path=ppt/theme/theme1.xml><?xml version="1.0" encoding="utf-8"?>
<a:theme xmlns:a="http://schemas.openxmlformats.org/drawingml/2006/main" name="Origin">
  <a:themeElements>
    <a:clrScheme name="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rigin">
  <a:themeElements>
    <a:clrScheme name="4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4_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_Origin">
  <a:themeElements>
    <a:clrScheme name="8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8_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8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Origin">
  <a:themeElements>
    <a:clrScheme name="9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9_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9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Origin">
  <a:themeElements>
    <a:clrScheme name="10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10_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0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Origin">
  <a:themeElements>
    <a:clrScheme name="11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fontScheme name="11_Origin">
      <a:majorFont>
        <a:latin typeface="Bookman Old Style"/>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1_Origin 1">
        <a:dk1>
          <a:srgbClr val="000000"/>
        </a:dk1>
        <a:lt1>
          <a:srgbClr val="FFFFFF"/>
        </a:lt1>
        <a:dk2>
          <a:srgbClr val="464653"/>
        </a:dk2>
        <a:lt2>
          <a:srgbClr val="DDE9EC"/>
        </a:lt2>
        <a:accent1>
          <a:srgbClr val="727CA3"/>
        </a:accent1>
        <a:accent2>
          <a:srgbClr val="9FB8CD"/>
        </a:accent2>
        <a:accent3>
          <a:srgbClr val="FFFFFF"/>
        </a:accent3>
        <a:accent4>
          <a:srgbClr val="000000"/>
        </a:accent4>
        <a:accent5>
          <a:srgbClr val="BCBFCE"/>
        </a:accent5>
        <a:accent6>
          <a:srgbClr val="90A6BA"/>
        </a:accent6>
        <a:hlink>
          <a:srgbClr val="B292CA"/>
        </a:hlink>
        <a:folHlink>
          <a:srgbClr val="6B56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Origin</Template>
  <TotalTime>12282</TotalTime>
  <Pages>0</Pages>
  <Words>8705</Words>
  <Characters>0</Characters>
  <Application>Microsoft Office PowerPoint</Application>
  <PresentationFormat>On-screen Show (4:3)</PresentationFormat>
  <Lines>0</Lines>
  <Paragraphs>551</Paragraphs>
  <Slides>101</Slides>
  <Notes>12</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101</vt:i4>
      </vt:variant>
    </vt:vector>
  </HeadingPairs>
  <TitlesOfParts>
    <vt:vector size="117" baseType="lpstr">
      <vt:lpstr>Arial</vt:lpstr>
      <vt:lpstr>Book Antiqua</vt:lpstr>
      <vt:lpstr>Bookman Old Style</vt:lpstr>
      <vt:lpstr>Calibri</vt:lpstr>
      <vt:lpstr>Cambria</vt:lpstr>
      <vt:lpstr>Comic Sans MS</vt:lpstr>
      <vt:lpstr>Constantia</vt:lpstr>
      <vt:lpstr>Gill Sans MT</vt:lpstr>
      <vt:lpstr>Times New Roman</vt:lpstr>
      <vt:lpstr>Wingdings 3</vt:lpstr>
      <vt:lpstr>Origin</vt:lpstr>
      <vt:lpstr>4_Origin</vt:lpstr>
      <vt:lpstr>8_Origin</vt:lpstr>
      <vt:lpstr>9_Origin</vt:lpstr>
      <vt:lpstr>10_Origin</vt:lpstr>
      <vt:lpstr>11_Origin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 FRONTALE (FRONTAL BONE)</vt:lpstr>
      <vt:lpstr>OS FRONTALE (FRONTAL BONE)</vt:lpstr>
      <vt:lpstr>PowerPoint Presentation</vt:lpstr>
      <vt:lpstr>OS FRONTALE (FRONTAL BONE)</vt:lpstr>
      <vt:lpstr>OS FRONTALE (FRONTAL BONE)</vt:lpstr>
      <vt:lpstr>PowerPoint Presentation</vt:lpstr>
      <vt:lpstr>OS FRONTALE (FRONTAL BONE)</vt:lpstr>
      <vt:lpstr>OS FRONTALE (FRONTAL BONE)</vt:lpstr>
      <vt:lpstr>OS FRONTALE (FRONTAL BONE)</vt:lpstr>
      <vt:lpstr>Margo nasalis:  - at nasal part; joins with nasal bone (sutura frontonasalis) and processus frontalis maxillae (3)  Margo supraorbitalis:  - forms superior border of aditus orbite (entrance   of orbit)   It is continued laterally as zygomatic process   (processus zygomaticus) that joins with frontal   process of zygomatic bone (processus frontalis),   forming sutura zagomaticofrontalis  Supraorbital margin is pierced by a hole or by a notch, respectively called:  incisura supraorbitalis (foramen supraorbitale)- for passage of a.supraorbitalis and branches of n.supraorbitalis,  incisura frontalis – for passage of a.supratrochlearis and branches of n.supraorbitalis </vt:lpstr>
      <vt:lpstr>Margo parietalis: posteriorly oriented:               - joins with parietal bone and forms sutura coronalis               - joins with sphenoid bone and forms sutura sphenofrontalis  The orbital part articulates with the sphenoid bone, ethmoid bone (sutura frontoethmoidalis), and the lacrimal bones (sutura frontolacrimalis).  </vt:lpstr>
      <vt:lpstr>PowerPoint Presentation</vt:lpstr>
      <vt:lpstr>The frontal sinus has several potential functions. The mucosal lining helps to warm and humidify inhaled air entering from the nasal cavity, whilst its presence as a hollow space in the frontal bone lightens the mass of the skull, allowing the muscles that move the head and neck to work more efficiently. Paranasal sinuses are also thought to enhance the resonance of speech. </vt:lpstr>
      <vt:lpstr>Sinus frontalis. septum sinuum frontalium, apertura sinus frontalis- meatus nasi medius </vt:lpstr>
      <vt:lpstr>OS PARIETALE (PARIETAL BONE)</vt:lpstr>
      <vt:lpstr>PowerPoint Presentation</vt:lpstr>
      <vt:lpstr>PowerPoint Presentation</vt:lpstr>
      <vt:lpstr>OS PARIETALE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 ETHMOIDALE (ETHMOID BONE)</vt:lpstr>
      <vt:lpstr>PowerPoint Presentation</vt:lpstr>
      <vt:lpstr>PowerPoint Presentation</vt:lpstr>
      <vt:lpstr>OS ETHMOIDALE (ETHMOID BONE)</vt:lpstr>
      <vt:lpstr>OS ETHMOIDALE (ETHMOID BONE)</vt:lpstr>
      <vt:lpstr>PowerPoint Presentation</vt:lpstr>
      <vt:lpstr>OS SPHENOIDALE (SPHENOID BONE)</vt:lpstr>
      <vt:lpstr>OS SPHENOIDALE (SPHENOID BONE)</vt:lpstr>
      <vt:lpstr>OS SPHENOIDALE (SPHENOID BONE)</vt:lpstr>
      <vt:lpstr>PowerPoint Presentation</vt:lpstr>
      <vt:lpstr>OS SPHENOIDALE (SPHENOID BONE)</vt:lpstr>
      <vt:lpstr>PowerPoint Presentation</vt:lpstr>
      <vt:lpstr>OS SPHENOIDALE (SPHENOID BONE)</vt:lpstr>
      <vt:lpstr>OS SPHENOIDALE (SPHENOID BONE)</vt:lpstr>
      <vt:lpstr>PowerPoint Presentation</vt:lpstr>
      <vt:lpstr>OS SPHENOIDALE (SPHENOID BONE)</vt:lpstr>
      <vt:lpstr>OS SPHENOIDALE (SPHENOID BONE)</vt:lpstr>
      <vt:lpstr>PowerPoint Presentation</vt:lpstr>
      <vt:lpstr>PowerPoint Presentation</vt:lpstr>
      <vt:lpstr>OS TEMPORALE (TEMPORAL BONE)</vt:lpstr>
      <vt:lpstr>OS TEMPORALE (TEMPORAL BONE)</vt:lpstr>
      <vt:lpstr>OS TEMPORALE (TEMPORAL BONE)</vt:lpstr>
      <vt:lpstr>OS TEMPORALE (TEMPORAL BONE)</vt:lpstr>
      <vt:lpstr>OS TEMPORALE (TEMPORAL BONE)</vt:lpstr>
      <vt:lpstr>OS TEMPORALE (TEMPORAL BONE)</vt:lpstr>
      <vt:lpstr>OS TEMPORALE (TEMPORAL BONE)</vt:lpstr>
      <vt:lpstr>OS OCCIPITALE (OCCIPITAL BONE)</vt:lpstr>
      <vt:lpstr>OS OCCIPITALE (OCCIPITAL BONE)</vt:lpstr>
      <vt:lpstr>OS OCCIPITALE (OCCIPITAL BONE)</vt:lpstr>
      <vt:lpstr>OS OCCIPITALE (OCCIPITAL BONE)</vt:lpstr>
      <vt:lpstr>OS OCCIPITALE (OCCIPITAL BONE)</vt:lpstr>
      <vt:lpstr>PowerPoint Presentation</vt:lpstr>
      <vt:lpstr>PowerPoint Presentation</vt:lpstr>
      <vt:lpstr>PowerPoint Presentation</vt:lpstr>
      <vt:lpstr>PowerPoint Presentation</vt:lpstr>
      <vt:lpstr>   Vertebra cervicalis - typical</vt:lpstr>
      <vt:lpstr>   Vertebra cervicalis - typical</vt:lpstr>
      <vt:lpstr>PowerPoint Presentation</vt:lpstr>
      <vt:lpstr>ATLAS – THE 1ST CERVICAL VERTEBRA</vt:lpstr>
      <vt:lpstr>ATLAS – THE 1ST CERVICAL VERTEBRA</vt:lpstr>
      <vt:lpstr>ATLAS</vt:lpstr>
      <vt:lpstr>PowerPoint Presentation</vt:lpstr>
      <vt:lpstr>AXIS – EPISTROFEUS –THE 2ND CERVICAL VERTEBRA</vt:lpstr>
      <vt:lpstr>AXIS – EPISTROFEUS –THE 2ND CERVICAL VERTEBRA</vt:lpstr>
      <vt:lpstr>AXIS – EPISTROFEUS –THE 2ND CERVICAL VERTEBRA</vt:lpstr>
      <vt:lpstr>PowerPoint Presentation</vt:lpstr>
      <vt:lpstr>PowerPoint Presentation</vt:lpstr>
      <vt:lpstr>VERTEBRA PROMINENS – C VII</vt:lpstr>
      <vt:lpstr>JOINTS BETWEEN THE HEAD AND THE NECK</vt:lpstr>
      <vt:lpstr>PowerPoint Presentation</vt:lpstr>
      <vt:lpstr>1) Art. atlantooccipitalis     (Upper joint of the head) </vt:lpstr>
      <vt:lpstr>PowerPoint Presentation</vt:lpstr>
      <vt:lpstr>PowerPoint Presentation</vt:lpstr>
      <vt:lpstr>1) Art. atlantooccipitalis (Upper joint of the head)</vt:lpstr>
      <vt:lpstr>PowerPoint Presentation</vt:lpstr>
      <vt:lpstr>PowerPoint Presentation</vt:lpstr>
      <vt:lpstr>2) Lower joint of the head (joint of atlas and axis)</vt:lpstr>
      <vt:lpstr>PowerPoint Presentation</vt:lpstr>
      <vt:lpstr>2) Lower joint of the head (joint of atlas and axis)</vt:lpstr>
      <vt:lpstr>PowerPoint Presentation</vt:lpstr>
      <vt:lpstr>3) Fibrous connections between os occipitale and axis “syndesmosis occipitoepistrophica”</vt:lpstr>
      <vt:lpstr>PowerPoint Presentation</vt:lpstr>
      <vt:lpstr>c) Posterior part:  * membrana tectoria   - it continues superiorly lig. longitudinale    posterius - it inside the vertebral canal and connects   the posterior end of clivus of occipital bone   with the posterior surface of bidy of axis </vt:lpstr>
      <vt:lpstr>PowerPoint Presentation</vt:lpstr>
      <vt:lpstr>PowerPoint Presentation</vt:lpstr>
      <vt:lpstr>PowerPoint Presentation</vt:lpstr>
      <vt:lpstr>PowerPoint Presentation</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Ivana Macuzic</cp:lastModifiedBy>
  <cp:revision>219</cp:revision>
  <dcterms:created xsi:type="dcterms:W3CDTF">2008-01-10T11:29:34Z</dcterms:created>
  <dcterms:modified xsi:type="dcterms:W3CDTF">2024-02-17T15:24:52Z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1033-10.2.0.5811</vt:lpwstr>
  </property>
</Properties>
</file>